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381" r:id="rId3"/>
    <p:sldId id="459" r:id="rId4"/>
    <p:sldId id="427" r:id="rId5"/>
    <p:sldId id="428" r:id="rId6"/>
    <p:sldId id="429" r:id="rId7"/>
    <p:sldId id="431" r:id="rId8"/>
    <p:sldId id="432" r:id="rId9"/>
    <p:sldId id="433" r:id="rId10"/>
    <p:sldId id="434" r:id="rId11"/>
    <p:sldId id="436" r:id="rId12"/>
    <p:sldId id="437" r:id="rId13"/>
    <p:sldId id="438" r:id="rId14"/>
    <p:sldId id="442" r:id="rId15"/>
    <p:sldId id="439" r:id="rId16"/>
    <p:sldId id="440" r:id="rId17"/>
    <p:sldId id="441" r:id="rId18"/>
    <p:sldId id="443" r:id="rId19"/>
    <p:sldId id="444" r:id="rId20"/>
    <p:sldId id="421" r:id="rId21"/>
    <p:sldId id="422" r:id="rId22"/>
    <p:sldId id="446" r:id="rId23"/>
    <p:sldId id="458" r:id="rId24"/>
    <p:sldId id="457" r:id="rId25"/>
    <p:sldId id="448" r:id="rId26"/>
    <p:sldId id="449" r:id="rId27"/>
    <p:sldId id="450" r:id="rId28"/>
    <p:sldId id="451" r:id="rId29"/>
    <p:sldId id="452" r:id="rId30"/>
    <p:sldId id="453" r:id="rId31"/>
    <p:sldId id="456" r:id="rId32"/>
    <p:sldId id="400" r:id="rId33"/>
    <p:sldId id="455" r:id="rId34"/>
  </p:sldIdLst>
  <p:sldSz cx="6858000" cy="9144000" type="screen4x3"/>
  <p:notesSz cx="6797675" cy="9926638"/>
  <p:defaultTextStyle>
    <a:defPPr>
      <a:defRPr lang="it-IT"/>
    </a:defPPr>
    <a:lvl1pPr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ABA955"/>
    <a:srgbClr val="FFFFD3"/>
    <a:srgbClr val="FFFFE7"/>
    <a:srgbClr val="CCFFCC"/>
    <a:srgbClr val="FFFFCC"/>
    <a:srgbClr val="FFFF99"/>
    <a:srgbClr val="E4DCB8"/>
    <a:srgbClr val="92904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28" d="100"/>
          <a:sy n="28" d="100"/>
        </p:scale>
        <p:origin x="-1884" y="-108"/>
      </p:cViewPr>
      <p:guideLst>
        <p:guide orient="horz" pos="2880"/>
        <p:guide pos="2160"/>
      </p:guideLst>
    </p:cSldViewPr>
  </p:slideViewPr>
  <p:notesTextViewPr>
    <p:cViewPr>
      <p:scale>
        <a:sx n="1" d="1"/>
        <a:sy n="1" d="1"/>
      </p:scale>
      <p:origin x="0" y="0"/>
    </p:cViewPr>
  </p:notesTextViewPr>
  <p:sorterViewPr>
    <p:cViewPr>
      <p:scale>
        <a:sx n="66" d="100"/>
        <a:sy n="66" d="100"/>
      </p:scale>
      <p:origin x="0" y="347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6572250" cy="79248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it-IT" altLang="it-IT" sz="2400">
                <a:latin typeface="Times New Roman" pitchFamily="18" charset="0"/>
                <a:ea typeface="+mn-ea"/>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it-IT" altLang="it-IT" sz="2400">
                  <a:latin typeface="Times New Roman" pitchFamily="18" charset="0"/>
                  <a:ea typeface="+mn-ea"/>
                </a:endParaRPr>
              </a:p>
            </p:txBody>
          </p:sp>
          <p:sp>
            <p:nvSpPr>
              <p:cNvPr id="11" name="Rectangle 6"/>
              <p:cNvSpPr>
                <a:spLocks noChangeArrowheads="1"/>
              </p:cNvSpPr>
              <p:nvPr/>
            </p:nvSpPr>
            <p:spPr bwMode="white">
              <a:xfrm>
                <a:off x="655" y="2352"/>
                <a:ext cx="4817" cy="1347"/>
              </a:xfrm>
              <a:prstGeom prst="rect">
                <a:avLst/>
              </a:prstGeom>
              <a:solidFill>
                <a:schemeClr val="bg1"/>
              </a:solidFill>
              <a:ln w="9525">
                <a:noFill/>
                <a:miter lim="800000"/>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it-IT" altLang="it-IT" sz="2400">
                  <a:latin typeface="Times New Roman" pitchFamily="18" charset="0"/>
                  <a:ea typeface="+mn-ea"/>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it-IT">
                  <a:latin typeface="Arial" charset="0"/>
                  <a:ea typeface="ＭＳ Ｐゴシック" charset="0"/>
                </a:endParaRPr>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it-IT" altLang="it-IT" sz="2400">
                  <a:latin typeface="Times New Roman" pitchFamily="18" charset="0"/>
                  <a:ea typeface="+mn-ea"/>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it-IT">
                  <a:latin typeface="Arial" charset="0"/>
                  <a:ea typeface="ＭＳ Ｐゴシック" charset="0"/>
                </a:endParaRPr>
              </a:p>
            </p:txBody>
          </p:sp>
        </p:grpSp>
      </p:grpSp>
      <p:sp>
        <p:nvSpPr>
          <p:cNvPr id="49163" name="Rectangle 11"/>
          <p:cNvSpPr>
            <a:spLocks noGrp="1" noChangeArrowheads="1"/>
          </p:cNvSpPr>
          <p:nvPr>
            <p:ph type="ctrTitle"/>
          </p:nvPr>
        </p:nvSpPr>
        <p:spPr>
          <a:xfrm>
            <a:off x="1543050" y="1524000"/>
            <a:ext cx="4972050" cy="2946400"/>
          </a:xfrm>
        </p:spPr>
        <p:txBody>
          <a:bodyPr/>
          <a:lstStyle>
            <a:lvl1pPr>
              <a:defRPr sz="4800"/>
            </a:lvl1pPr>
          </a:lstStyle>
          <a:p>
            <a:pPr lvl="0"/>
            <a:r>
              <a:rPr lang="it-IT" altLang="it-IT" noProof="0"/>
              <a:t>Fare clic per modificare lo stile del titolo</a:t>
            </a:r>
          </a:p>
        </p:txBody>
      </p:sp>
      <p:sp>
        <p:nvSpPr>
          <p:cNvPr id="49164" name="Rectangle 12"/>
          <p:cNvSpPr>
            <a:spLocks noGrp="1" noChangeArrowheads="1"/>
          </p:cNvSpPr>
          <p:nvPr>
            <p:ph type="subTitle" idx="1"/>
          </p:nvPr>
        </p:nvSpPr>
        <p:spPr>
          <a:xfrm>
            <a:off x="1028700" y="5283200"/>
            <a:ext cx="5143500" cy="2133600"/>
          </a:xfrm>
        </p:spPr>
        <p:txBody>
          <a:bodyPr anchor="ctr"/>
          <a:lstStyle>
            <a:lvl1pPr marL="0" indent="0" algn="ctr">
              <a:buFont typeface="Wingdings" pitchFamily="2" charset="2"/>
              <a:buNone/>
              <a:defRPr/>
            </a:lvl1pPr>
          </a:lstStyle>
          <a:p>
            <a:pPr lvl="0"/>
            <a:r>
              <a:rPr lang="it-IT" altLang="it-IT" noProof="0"/>
              <a:t>Fare clic per modificare lo stile del sottotitolo dello schema</a:t>
            </a:r>
          </a:p>
        </p:txBody>
      </p:sp>
      <p:sp>
        <p:nvSpPr>
          <p:cNvPr id="13" name="Rectangle 13"/>
          <p:cNvSpPr>
            <a:spLocks noGrp="1" noChangeArrowheads="1"/>
          </p:cNvSpPr>
          <p:nvPr>
            <p:ph type="dt" sz="half" idx="10"/>
          </p:nvPr>
        </p:nvSpPr>
        <p:spPr>
          <a:xfrm>
            <a:off x="684213" y="8335963"/>
            <a:ext cx="1428750" cy="609600"/>
          </a:xfrm>
        </p:spPr>
        <p:txBody>
          <a:bodyPr/>
          <a:lstStyle>
            <a:lvl1pPr>
              <a:defRPr/>
            </a:lvl1pPr>
          </a:lstStyle>
          <a:p>
            <a:pPr>
              <a:defRPr/>
            </a:pPr>
            <a:endParaRPr lang="it-IT" altLang="it-IT"/>
          </a:p>
        </p:txBody>
      </p:sp>
      <p:sp>
        <p:nvSpPr>
          <p:cNvPr id="14" name="Rectangle 14"/>
          <p:cNvSpPr>
            <a:spLocks noGrp="1" noChangeArrowheads="1"/>
          </p:cNvSpPr>
          <p:nvPr>
            <p:ph type="ftr" sz="quarter" idx="11"/>
          </p:nvPr>
        </p:nvSpPr>
        <p:spPr>
          <a:xfrm>
            <a:off x="2516188" y="8331200"/>
            <a:ext cx="2171700" cy="609600"/>
          </a:xfrm>
        </p:spPr>
        <p:txBody>
          <a:bodyPr/>
          <a:lstStyle>
            <a:lvl1pPr>
              <a:defRPr/>
            </a:lvl1pPr>
          </a:lstStyle>
          <a:p>
            <a:pPr>
              <a:defRPr/>
            </a:pPr>
            <a:endParaRPr lang="it-IT" altLang="it-IT"/>
          </a:p>
        </p:txBody>
      </p:sp>
      <p:sp>
        <p:nvSpPr>
          <p:cNvPr id="15" name="Rectangle 15"/>
          <p:cNvSpPr>
            <a:spLocks noGrp="1" noChangeArrowheads="1"/>
          </p:cNvSpPr>
          <p:nvPr>
            <p:ph type="sldNum" sz="quarter" idx="12"/>
          </p:nvPr>
        </p:nvSpPr>
        <p:spPr/>
        <p:txBody>
          <a:bodyPr/>
          <a:lstStyle>
            <a:lvl1pPr>
              <a:defRPr/>
            </a:lvl1pPr>
          </a:lstStyle>
          <a:p>
            <a:fld id="{245BD619-808A-49CF-848B-198FEFBBEABE}" type="slidenum">
              <a:rPr lang="it-IT"/>
              <a:pPr/>
              <a:t>‹N›</a:t>
            </a:fld>
            <a:endParaRPr lang="it-IT"/>
          </a:p>
        </p:txBody>
      </p:sp>
    </p:spTree>
  </p:cSld>
  <p:clrMapOvr>
    <a:masterClrMapping/>
  </p:clrMapOvr>
  <p:transition>
    <p:cover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11"/>
          <p:cNvSpPr>
            <a:spLocks noGrp="1" noChangeArrowheads="1"/>
          </p:cNvSpPr>
          <p:nvPr>
            <p:ph type="sldNum" sz="quarter" idx="12"/>
          </p:nvPr>
        </p:nvSpPr>
        <p:spPr>
          <a:ln/>
        </p:spPr>
        <p:txBody>
          <a:bodyPr/>
          <a:lstStyle>
            <a:lvl1pPr>
              <a:defRPr/>
            </a:lvl1pPr>
          </a:lstStyle>
          <a:p>
            <a:fld id="{BC22EF0C-1920-4ECB-BA41-C3B0D28EC708}" type="slidenum">
              <a:rPr lang="it-IT"/>
              <a:pPr/>
              <a:t>‹N›</a:t>
            </a:fld>
            <a:endParaRPr lang="it-IT"/>
          </a:p>
        </p:txBody>
      </p:sp>
    </p:spTree>
  </p:cSld>
  <p:clrMapOvr>
    <a:masterClrMapping/>
  </p:clrMapOvr>
  <p:transition>
    <p:cover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5057775" y="369888"/>
            <a:ext cx="1457325" cy="780415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369888"/>
            <a:ext cx="4219575" cy="78041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11"/>
          <p:cNvSpPr>
            <a:spLocks noGrp="1" noChangeArrowheads="1"/>
          </p:cNvSpPr>
          <p:nvPr>
            <p:ph type="sldNum" sz="quarter" idx="12"/>
          </p:nvPr>
        </p:nvSpPr>
        <p:spPr>
          <a:ln/>
        </p:spPr>
        <p:txBody>
          <a:bodyPr/>
          <a:lstStyle>
            <a:lvl1pPr>
              <a:defRPr/>
            </a:lvl1pPr>
          </a:lstStyle>
          <a:p>
            <a:fld id="{8EDF2D53-8422-4AEF-96ED-5AD0E0F7A929}" type="slidenum">
              <a:rPr lang="it-IT"/>
              <a:pPr/>
              <a:t>‹N›</a:t>
            </a:fld>
            <a:endParaRPr lang="it-IT"/>
          </a:p>
        </p:txBody>
      </p:sp>
    </p:spTree>
  </p:cSld>
  <p:clrMapOvr>
    <a:masterClrMapping/>
  </p:clrMapOvr>
  <p:transition>
    <p:cover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11"/>
          <p:cNvSpPr>
            <a:spLocks noGrp="1" noChangeArrowheads="1"/>
          </p:cNvSpPr>
          <p:nvPr>
            <p:ph type="sldNum" sz="quarter" idx="12"/>
          </p:nvPr>
        </p:nvSpPr>
        <p:spPr>
          <a:ln/>
        </p:spPr>
        <p:txBody>
          <a:bodyPr/>
          <a:lstStyle>
            <a:lvl1pPr>
              <a:defRPr/>
            </a:lvl1pPr>
          </a:lstStyle>
          <a:p>
            <a:fld id="{5E86A67B-4C30-4DBB-90B5-AE3812F75662}" type="slidenum">
              <a:rPr lang="it-IT"/>
              <a:pPr/>
              <a:t>‹N›</a:t>
            </a:fld>
            <a:endParaRPr lang="it-IT"/>
          </a:p>
        </p:txBody>
      </p:sp>
    </p:spTree>
  </p:cSld>
  <p:clrMapOvr>
    <a:masterClrMapping/>
  </p:clrMapOvr>
  <p:transition>
    <p:cover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338" y="5875338"/>
            <a:ext cx="5829300" cy="1816100"/>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11"/>
          <p:cNvSpPr>
            <a:spLocks noGrp="1" noChangeArrowheads="1"/>
          </p:cNvSpPr>
          <p:nvPr>
            <p:ph type="sldNum" sz="quarter" idx="12"/>
          </p:nvPr>
        </p:nvSpPr>
        <p:spPr>
          <a:ln/>
        </p:spPr>
        <p:txBody>
          <a:bodyPr/>
          <a:lstStyle>
            <a:lvl1pPr>
              <a:defRPr/>
            </a:lvl1pPr>
          </a:lstStyle>
          <a:p>
            <a:fld id="{C8310A85-1193-41A4-B3CB-02CBB26636AE}" type="slidenum">
              <a:rPr lang="it-IT"/>
              <a:pPr/>
              <a:t>‹N›</a:t>
            </a:fld>
            <a:endParaRPr lang="it-IT"/>
          </a:p>
        </p:txBody>
      </p:sp>
    </p:spTree>
  </p:cSld>
  <p:clrMapOvr>
    <a:masterClrMapping/>
  </p:clrMapOvr>
  <p:transition>
    <p:cover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2133600"/>
            <a:ext cx="2838450" cy="6040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3676650" y="2133600"/>
            <a:ext cx="2838450" cy="60404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11"/>
          <p:cNvSpPr>
            <a:spLocks noGrp="1" noChangeArrowheads="1"/>
          </p:cNvSpPr>
          <p:nvPr>
            <p:ph type="sldNum" sz="quarter" idx="12"/>
          </p:nvPr>
        </p:nvSpPr>
        <p:spPr>
          <a:ln/>
        </p:spPr>
        <p:txBody>
          <a:bodyPr/>
          <a:lstStyle>
            <a:lvl1pPr>
              <a:defRPr/>
            </a:lvl1pPr>
          </a:lstStyle>
          <a:p>
            <a:fld id="{26C8CECD-3E86-4CE6-8DB5-BDC5BBCF467D}" type="slidenum">
              <a:rPr lang="it-IT"/>
              <a:pPr/>
              <a:t>‹N›</a:t>
            </a:fld>
            <a:endParaRPr lang="it-IT"/>
          </a:p>
        </p:txBody>
      </p:sp>
    </p:spTree>
  </p:cSld>
  <p:clrMapOvr>
    <a:masterClrMapping/>
  </p:clrMapOvr>
  <p:transition>
    <p:cover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366713"/>
            <a:ext cx="6172200" cy="1524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8"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9" name="Rectangle 11"/>
          <p:cNvSpPr>
            <a:spLocks noGrp="1" noChangeArrowheads="1"/>
          </p:cNvSpPr>
          <p:nvPr>
            <p:ph type="sldNum" sz="quarter" idx="12"/>
          </p:nvPr>
        </p:nvSpPr>
        <p:spPr>
          <a:ln/>
        </p:spPr>
        <p:txBody>
          <a:bodyPr/>
          <a:lstStyle>
            <a:lvl1pPr>
              <a:defRPr/>
            </a:lvl1pPr>
          </a:lstStyle>
          <a:p>
            <a:fld id="{E0B7EB1A-F1FC-4D46-B09B-06F7CBECD0D6}" type="slidenum">
              <a:rPr lang="it-IT"/>
              <a:pPr/>
              <a:t>‹N›</a:t>
            </a:fld>
            <a:endParaRPr lang="it-IT"/>
          </a:p>
        </p:txBody>
      </p:sp>
    </p:spTree>
  </p:cSld>
  <p:clrMapOvr>
    <a:masterClrMapping/>
  </p:clrMapOvr>
  <p:transition>
    <p:cover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4"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5" name="Rectangle 11"/>
          <p:cNvSpPr>
            <a:spLocks noGrp="1" noChangeArrowheads="1"/>
          </p:cNvSpPr>
          <p:nvPr>
            <p:ph type="sldNum" sz="quarter" idx="12"/>
          </p:nvPr>
        </p:nvSpPr>
        <p:spPr>
          <a:ln/>
        </p:spPr>
        <p:txBody>
          <a:bodyPr/>
          <a:lstStyle>
            <a:lvl1pPr>
              <a:defRPr/>
            </a:lvl1pPr>
          </a:lstStyle>
          <a:p>
            <a:fld id="{6AE92553-DC12-4BCA-BECA-4AFC38E43BD8}" type="slidenum">
              <a:rPr lang="it-IT"/>
              <a:pPr/>
              <a:t>‹N›</a:t>
            </a:fld>
            <a:endParaRPr lang="it-IT"/>
          </a:p>
        </p:txBody>
      </p:sp>
    </p:spTree>
  </p:cSld>
  <p:clrMapOvr>
    <a:masterClrMapping/>
  </p:clrMapOvr>
  <p:transition>
    <p:cover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3"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4" name="Rectangle 11"/>
          <p:cNvSpPr>
            <a:spLocks noGrp="1" noChangeArrowheads="1"/>
          </p:cNvSpPr>
          <p:nvPr>
            <p:ph type="sldNum" sz="quarter" idx="12"/>
          </p:nvPr>
        </p:nvSpPr>
        <p:spPr>
          <a:ln/>
        </p:spPr>
        <p:txBody>
          <a:bodyPr/>
          <a:lstStyle>
            <a:lvl1pPr>
              <a:defRPr/>
            </a:lvl1pPr>
          </a:lstStyle>
          <a:p>
            <a:fld id="{E37006D0-7DF4-404C-9799-91FD38E031A6}" type="slidenum">
              <a:rPr lang="it-IT"/>
              <a:pPr/>
              <a:t>‹N›</a:t>
            </a:fld>
            <a:endParaRPr lang="it-IT"/>
          </a:p>
        </p:txBody>
      </p:sp>
    </p:spTree>
  </p:cSld>
  <p:clrMapOvr>
    <a:masterClrMapping/>
  </p:clrMapOvr>
  <p:transition>
    <p:cover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0" y="363538"/>
            <a:ext cx="2255838" cy="154940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11"/>
          <p:cNvSpPr>
            <a:spLocks noGrp="1" noChangeArrowheads="1"/>
          </p:cNvSpPr>
          <p:nvPr>
            <p:ph type="sldNum" sz="quarter" idx="12"/>
          </p:nvPr>
        </p:nvSpPr>
        <p:spPr>
          <a:ln/>
        </p:spPr>
        <p:txBody>
          <a:bodyPr/>
          <a:lstStyle>
            <a:lvl1pPr>
              <a:defRPr/>
            </a:lvl1pPr>
          </a:lstStyle>
          <a:p>
            <a:fld id="{A2223BF6-25C4-4028-9F3F-2FBA5DA8646B}" type="slidenum">
              <a:rPr lang="it-IT"/>
              <a:pPr/>
              <a:t>‹N›</a:t>
            </a:fld>
            <a:endParaRPr lang="it-IT"/>
          </a:p>
        </p:txBody>
      </p:sp>
    </p:spTree>
  </p:cSld>
  <p:clrMapOvr>
    <a:masterClrMapping/>
  </p:clrMapOvr>
  <p:transition>
    <p:cover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613" y="6400800"/>
            <a:ext cx="4114800" cy="755650"/>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9"/>
          <p:cNvSpPr>
            <a:spLocks noGrp="1" noChangeArrowheads="1"/>
          </p:cNvSpPr>
          <p:nvPr>
            <p:ph type="dt" sz="half" idx="10"/>
          </p:nvPr>
        </p:nvSpPr>
        <p:spPr>
          <a:ln/>
        </p:spPr>
        <p:txBody>
          <a:bodyPr/>
          <a:lstStyle>
            <a:lvl1pPr>
              <a:defRPr/>
            </a:lvl1pPr>
          </a:lstStyle>
          <a:p>
            <a:pPr>
              <a:defRPr/>
            </a:pPr>
            <a:endParaRPr lang="it-IT" altLang="it-IT"/>
          </a:p>
        </p:txBody>
      </p:sp>
      <p:sp>
        <p:nvSpPr>
          <p:cNvPr id="6" name="Rectangle 10"/>
          <p:cNvSpPr>
            <a:spLocks noGrp="1" noChangeArrowheads="1"/>
          </p:cNvSpPr>
          <p:nvPr>
            <p:ph type="ftr" sz="quarter" idx="11"/>
          </p:nvPr>
        </p:nvSpPr>
        <p:spPr>
          <a:ln/>
        </p:spPr>
        <p:txBody>
          <a:bodyPr/>
          <a:lstStyle>
            <a:lvl1pPr>
              <a:defRPr/>
            </a:lvl1pPr>
          </a:lstStyle>
          <a:p>
            <a:pPr>
              <a:defRPr/>
            </a:pPr>
            <a:endParaRPr lang="it-IT" altLang="it-IT"/>
          </a:p>
        </p:txBody>
      </p:sp>
      <p:sp>
        <p:nvSpPr>
          <p:cNvPr id="7" name="Rectangle 11"/>
          <p:cNvSpPr>
            <a:spLocks noGrp="1" noChangeArrowheads="1"/>
          </p:cNvSpPr>
          <p:nvPr>
            <p:ph type="sldNum" sz="quarter" idx="12"/>
          </p:nvPr>
        </p:nvSpPr>
        <p:spPr>
          <a:ln/>
        </p:spPr>
        <p:txBody>
          <a:bodyPr/>
          <a:lstStyle>
            <a:lvl1pPr>
              <a:defRPr/>
            </a:lvl1pPr>
          </a:lstStyle>
          <a:p>
            <a:fld id="{BFE83302-22E7-4518-BC7A-FE8579F5E848}" type="slidenum">
              <a:rPr lang="it-IT"/>
              <a:pPr/>
              <a:t>‹N›</a:t>
            </a:fld>
            <a:endParaRPr lang="it-IT"/>
          </a:p>
        </p:txBody>
      </p:sp>
    </p:spTree>
  </p:cSld>
  <p:clrMapOvr>
    <a:masterClrMapping/>
  </p:clrMapOvr>
  <p:transition>
    <p:cover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6515100" cy="6502400"/>
            <a:chOff x="0" y="0"/>
            <a:chExt cx="5472" cy="3072"/>
          </a:xfrm>
        </p:grpSpPr>
        <p:sp>
          <p:nvSpPr>
            <p:cNvPr id="1033"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it-IT" altLang="it-IT" sz="2400">
                <a:latin typeface="Times New Roman" pitchFamily="18" charset="0"/>
                <a:ea typeface="+mn-ea"/>
              </a:endParaRPr>
            </a:p>
          </p:txBody>
        </p:sp>
        <p:grpSp>
          <p:nvGrpSpPr>
            <p:cNvPr id="1034" name="Group 4"/>
            <p:cNvGrpSpPr>
              <a:grpSpLocks/>
            </p:cNvGrpSpPr>
            <p:nvPr/>
          </p:nvGrpSpPr>
          <p:grpSpPr bwMode="auto">
            <a:xfrm>
              <a:off x="240" y="893"/>
              <a:ext cx="5232" cy="115"/>
              <a:chOff x="240" y="893"/>
              <a:chExt cx="5232" cy="115"/>
            </a:xfrm>
          </p:grpSpPr>
          <p:sp>
            <p:nvSpPr>
              <p:cNvPr id="1035"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it-IT" altLang="it-IT" sz="2400">
                  <a:latin typeface="Times New Roman" pitchFamily="18" charset="0"/>
                  <a:ea typeface="+mn-ea"/>
                </a:endParaRPr>
              </a:p>
            </p:txBody>
          </p:sp>
          <p:sp>
            <p:nvSpPr>
              <p:cNvPr id="1036" name="Line 6"/>
              <p:cNvSpPr>
                <a:spLocks noChangeShapeType="1"/>
              </p:cNvSpPr>
              <p:nvPr/>
            </p:nvSpPr>
            <p:spPr bwMode="auto">
              <a:xfrm>
                <a:off x="240" y="941"/>
                <a:ext cx="5232" cy="0"/>
              </a:xfrm>
              <a:prstGeom prst="line">
                <a:avLst/>
              </a:prstGeom>
              <a:noFill/>
              <a:ln w="19050">
                <a:solidFill>
                  <a:schemeClr val="bg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it-IT">
                  <a:latin typeface="Arial" charset="0"/>
                  <a:ea typeface="ＭＳ Ｐゴシック" charset="0"/>
                </a:endParaRPr>
              </a:p>
            </p:txBody>
          </p:sp>
        </p:grpSp>
      </p:grpSp>
      <p:sp>
        <p:nvSpPr>
          <p:cNvPr id="1027" name="Rectangle 7"/>
          <p:cNvSpPr>
            <a:spLocks noGrp="1" noChangeArrowheads="1"/>
          </p:cNvSpPr>
          <p:nvPr>
            <p:ph type="title"/>
          </p:nvPr>
        </p:nvSpPr>
        <p:spPr bwMode="auto">
          <a:xfrm>
            <a:off x="685800" y="369888"/>
            <a:ext cx="5829300" cy="1524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8" name="Rectangle 8"/>
          <p:cNvSpPr>
            <a:spLocks noGrp="1" noChangeArrowheads="1"/>
          </p:cNvSpPr>
          <p:nvPr>
            <p:ph type="body" idx="1"/>
          </p:nvPr>
        </p:nvSpPr>
        <p:spPr bwMode="auto">
          <a:xfrm>
            <a:off x="685800" y="2133600"/>
            <a:ext cx="5829300" cy="6040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8137" name="Rectangle 9"/>
          <p:cNvSpPr>
            <a:spLocks noGrp="1" noChangeArrowheads="1"/>
          </p:cNvSpPr>
          <p:nvPr>
            <p:ph type="dt" sz="half" idx="2"/>
          </p:nvPr>
        </p:nvSpPr>
        <p:spPr bwMode="auto">
          <a:xfrm>
            <a:off x="685800" y="8335963"/>
            <a:ext cx="14859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ea typeface="+mn-ea"/>
              </a:defRPr>
            </a:lvl1pPr>
          </a:lstStyle>
          <a:p>
            <a:pPr>
              <a:defRPr/>
            </a:pPr>
            <a:endParaRPr lang="it-IT" altLang="it-IT"/>
          </a:p>
        </p:txBody>
      </p:sp>
      <p:sp>
        <p:nvSpPr>
          <p:cNvPr id="48138" name="Rectangle 10"/>
          <p:cNvSpPr>
            <a:spLocks noGrp="1" noChangeArrowheads="1"/>
          </p:cNvSpPr>
          <p:nvPr>
            <p:ph type="ftr" sz="quarter" idx="3"/>
          </p:nvPr>
        </p:nvSpPr>
        <p:spPr bwMode="auto">
          <a:xfrm>
            <a:off x="2514600" y="8331200"/>
            <a:ext cx="22288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ea typeface="+mn-ea"/>
              </a:defRPr>
            </a:lvl1pPr>
          </a:lstStyle>
          <a:p>
            <a:pPr>
              <a:defRPr/>
            </a:pPr>
            <a:endParaRPr lang="it-IT" altLang="it-IT"/>
          </a:p>
        </p:txBody>
      </p:sp>
      <p:sp>
        <p:nvSpPr>
          <p:cNvPr id="48139" name="Rectangle 11"/>
          <p:cNvSpPr>
            <a:spLocks noGrp="1" noChangeArrowheads="1"/>
          </p:cNvSpPr>
          <p:nvPr>
            <p:ph type="sldNum" sz="quarter" idx="4"/>
          </p:nvPr>
        </p:nvSpPr>
        <p:spPr bwMode="auto">
          <a:xfrm>
            <a:off x="508635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7AF571BB-E5DE-474D-90C6-3DC10FF45CA7}" type="slidenum">
              <a:rPr lang="it-IT"/>
              <a:pPr/>
              <a:t>‹N›</a:t>
            </a:fld>
            <a:endParaRPr lang="it-IT"/>
          </a:p>
        </p:txBody>
      </p:sp>
      <p:sp>
        <p:nvSpPr>
          <p:cNvPr id="1032" name="Line 12"/>
          <p:cNvSpPr>
            <a:spLocks noChangeShapeType="1"/>
          </p:cNvSpPr>
          <p:nvPr/>
        </p:nvSpPr>
        <p:spPr bwMode="auto">
          <a:xfrm>
            <a:off x="0" y="6502400"/>
            <a:ext cx="457200" cy="0"/>
          </a:xfrm>
          <a:prstGeom prst="line">
            <a:avLst/>
          </a:prstGeom>
          <a:noFill/>
          <a:ln w="44450">
            <a:solidFill>
              <a:schemeClr val="bg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pPr>
              <a:defRPr/>
            </a:pPr>
            <a:endParaRPr lang="it-IT">
              <a:latin typeface="Arial"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880"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ransition>
    <p:cover dir="rd"/>
  </p:transition>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ＭＳ Ｐゴシック" charset="0"/>
          <a:cs typeface="+mj-cs"/>
        </a:defRPr>
      </a:lvl1pPr>
      <a:lvl2pPr algn="l" rtl="0" eaLnBrk="0" fontAlgn="base" hangingPunct="0">
        <a:spcBef>
          <a:spcPct val="0"/>
        </a:spcBef>
        <a:spcAft>
          <a:spcPct val="0"/>
        </a:spcAft>
        <a:defRPr sz="4200">
          <a:solidFill>
            <a:schemeClr val="tx2"/>
          </a:solidFill>
          <a:latin typeface="Times New Roman" pitchFamily="18" charset="0"/>
          <a:ea typeface="ＭＳ Ｐゴシック" charset="0"/>
        </a:defRPr>
      </a:lvl2pPr>
      <a:lvl3pPr algn="l" rtl="0" eaLnBrk="0" fontAlgn="base" hangingPunct="0">
        <a:spcBef>
          <a:spcPct val="0"/>
        </a:spcBef>
        <a:spcAft>
          <a:spcPct val="0"/>
        </a:spcAft>
        <a:defRPr sz="4200">
          <a:solidFill>
            <a:schemeClr val="tx2"/>
          </a:solidFill>
          <a:latin typeface="Times New Roman" pitchFamily="18" charset="0"/>
          <a:ea typeface="ＭＳ Ｐゴシック" charset="0"/>
        </a:defRPr>
      </a:lvl3pPr>
      <a:lvl4pPr algn="l" rtl="0" eaLnBrk="0" fontAlgn="base" hangingPunct="0">
        <a:spcBef>
          <a:spcPct val="0"/>
        </a:spcBef>
        <a:spcAft>
          <a:spcPct val="0"/>
        </a:spcAft>
        <a:defRPr sz="4200">
          <a:solidFill>
            <a:schemeClr val="tx2"/>
          </a:solidFill>
          <a:latin typeface="Times New Roman" pitchFamily="18" charset="0"/>
          <a:ea typeface="ＭＳ Ｐゴシック" charset="0"/>
        </a:defRPr>
      </a:lvl4pPr>
      <a:lvl5pPr algn="l" rtl="0" eaLnBrk="0" fontAlgn="base" hangingPunct="0">
        <a:spcBef>
          <a:spcPct val="0"/>
        </a:spcBef>
        <a:spcAft>
          <a:spcPct val="0"/>
        </a:spcAft>
        <a:defRPr sz="4200">
          <a:solidFill>
            <a:schemeClr val="tx2"/>
          </a:solidFill>
          <a:latin typeface="Times New Roman" pitchFamily="18" charset="0"/>
          <a:ea typeface="ＭＳ Ｐゴシック"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28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2600">
          <a:solidFill>
            <a:schemeClr val="tx1"/>
          </a:solidFill>
          <a:latin typeface="+mn-lt"/>
          <a:ea typeface="ＭＳ Ｐゴシック" charset="0"/>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300">
          <a:solidFill>
            <a:schemeClr val="tx1"/>
          </a:solidFill>
          <a:latin typeface="+mn-lt"/>
          <a:ea typeface="ＭＳ Ｐゴシック" charset="0"/>
        </a:defRPr>
      </a:lvl3pPr>
      <a:lvl4pPr marL="16002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ea typeface="ＭＳ Ｐゴシック" charset="0"/>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E7"/>
        </a:solidFill>
        <a:effectLst/>
      </p:bgPr>
    </p:bg>
    <p:spTree>
      <p:nvGrpSpPr>
        <p:cNvPr id="1" name=""/>
        <p:cNvGrpSpPr/>
        <p:nvPr/>
      </p:nvGrpSpPr>
      <p:grpSpPr>
        <a:xfrm>
          <a:off x="0" y="0"/>
          <a:ext cx="0" cy="0"/>
          <a:chOff x="0" y="0"/>
          <a:chExt cx="0" cy="0"/>
        </a:xfrm>
      </p:grpSpPr>
      <p:sp>
        <p:nvSpPr>
          <p:cNvPr id="3074" name="Rectangle 40"/>
          <p:cNvSpPr>
            <a:spLocks noGrp="1" noChangeArrowheads="1"/>
          </p:cNvSpPr>
          <p:nvPr>
            <p:ph type="ctrTitle"/>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r>
              <a:rPr lang="it-IT" sz="4400" smtClean="0">
                <a:ea typeface="ＭＳ Ｐゴシック" pitchFamily="34" charset="-128"/>
              </a:rPr>
              <a:t>L</a:t>
            </a:r>
            <a:r>
              <a:rPr lang="it-IT" altLang="it-IT" sz="4400" smtClean="0">
                <a:ea typeface="ＭＳ Ｐゴシック" pitchFamily="34" charset="-128"/>
              </a:rPr>
              <a:t>’</a:t>
            </a:r>
            <a:r>
              <a:rPr lang="it-IT" sz="4400" smtClean="0">
                <a:ea typeface="ＭＳ Ｐゴシック" pitchFamily="34" charset="-128"/>
              </a:rPr>
              <a:t>AVVOCATO DELLA FAMIGLIA AFFIDATARIA</a:t>
            </a:r>
          </a:p>
        </p:txBody>
      </p:sp>
      <p:sp>
        <p:nvSpPr>
          <p:cNvPr id="3075" name="Rectangle 41"/>
          <p:cNvSpPr>
            <a:spLocks noGrp="1" noChangeArrowheads="1"/>
          </p:cNvSpPr>
          <p:nvPr>
            <p:ph type="subTitle" idx="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eaLnBrk="1" hangingPunct="1">
              <a:buFont typeface="Wingdings" charset="0"/>
              <a:buNone/>
              <a:defRPr/>
            </a:pPr>
            <a:endParaRPr lang="it-IT" sz="2600"/>
          </a:p>
          <a:p>
            <a:pPr eaLnBrk="1" hangingPunct="1">
              <a:buFont typeface="Wingdings" charset="0"/>
              <a:buNone/>
              <a:defRPr/>
            </a:pPr>
            <a:r>
              <a:rPr lang="it-IT" sz="2600"/>
              <a:t>Grazia Ofelia Cesaro</a:t>
            </a:r>
          </a:p>
          <a:p>
            <a:pPr eaLnBrk="1" hangingPunct="1">
              <a:buFont typeface="Wingdings" charset="0"/>
              <a:buNone/>
              <a:defRPr/>
            </a:pPr>
            <a:r>
              <a:rPr lang="it-IT" sz="2600"/>
              <a:t>Presidente della Camera Minorile di Milano</a:t>
            </a:r>
          </a:p>
          <a:p>
            <a:pPr eaLnBrk="1" hangingPunct="1">
              <a:buFont typeface="Wingdings" charset="0"/>
              <a:buNone/>
              <a:defRPr/>
            </a:pPr>
            <a:r>
              <a:rPr lang="it-IT" sz="2600"/>
              <a:t>Avvocato</a:t>
            </a:r>
          </a:p>
          <a:p>
            <a:pPr eaLnBrk="1" hangingPunct="1">
              <a:buFont typeface="Wingdings" charset="0"/>
              <a:buNone/>
              <a:defRPr/>
            </a:pPr>
            <a:endParaRPr lang="it-IT" sz="1600"/>
          </a:p>
          <a:p>
            <a:pPr eaLnBrk="1" hangingPunct="1">
              <a:buFont typeface="Wingdings" charset="0"/>
              <a:buNone/>
              <a:defRPr/>
            </a:pPr>
            <a:r>
              <a:rPr lang="it-IT" sz="2000"/>
              <a:t>Milano, 20 gennaio 2017</a:t>
            </a:r>
          </a:p>
        </p:txBody>
      </p:sp>
    </p:spTree>
  </p:cSld>
  <p:clrMapOvr>
    <a:masterClrMapping/>
  </p:clrMapOvr>
  <p:transition>
    <p:cover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endParaRPr lang="it-IT" smtClean="0">
              <a:ea typeface="ＭＳ Ｐゴシック" pitchFamily="34" charset="-128"/>
            </a:endParaRPr>
          </a:p>
          <a:p>
            <a:pPr marL="0" indent="0"/>
            <a:r>
              <a:rPr lang="it-IT" smtClean="0">
                <a:ea typeface="ＭＳ Ｐゴシック" pitchFamily="34" charset="-128"/>
              </a:rPr>
              <a:t>Se gli affidatari non sono parti nel procedimento può comunque essere riconosciuta una loro legittimazione all</a:t>
            </a:r>
            <a:r>
              <a:rPr lang="ja-JP" altLang="it-IT" smtClean="0">
                <a:ea typeface="ＭＳ Ｐゴシック" pitchFamily="34" charset="-128"/>
              </a:rPr>
              <a:t>’</a:t>
            </a:r>
            <a:r>
              <a:rPr lang="it-IT" altLang="ja-JP" smtClean="0">
                <a:ea typeface="ＭＳ Ｐゴシック" pitchFamily="34" charset="-128"/>
              </a:rPr>
              <a:t>impugnazione al solo fine di far valere la nullità e di sanare in appello il vizio procedurale della loro mancata convocazione?</a:t>
            </a:r>
          </a:p>
          <a:p>
            <a:pPr marL="0" indent="0">
              <a:buFont typeface="Wingdings" pitchFamily="2" charset="2"/>
              <a:buNone/>
            </a:pPr>
            <a:endParaRPr lang="it-IT" sz="3600" smtClean="0">
              <a:ea typeface="ＭＳ Ｐゴシック" pitchFamily="34" charset="-128"/>
            </a:endParaRP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buFont typeface="Wingdings" pitchFamily="2" charset="2"/>
              <a:buNone/>
            </a:pPr>
            <a:r>
              <a:rPr lang="it-IT" sz="2400" smtClean="0">
                <a:ea typeface="ＭＳ Ｐゴシック" pitchFamily="34" charset="-128"/>
              </a:rPr>
              <a:t>Corte d</a:t>
            </a:r>
            <a:r>
              <a:rPr lang="ja-JP" altLang="it-IT" sz="2400" smtClean="0">
                <a:ea typeface="ＭＳ Ｐゴシック" pitchFamily="34" charset="-128"/>
              </a:rPr>
              <a:t>’</a:t>
            </a:r>
            <a:r>
              <a:rPr lang="it-IT" altLang="ja-JP" sz="2400" smtClean="0">
                <a:ea typeface="ＭＳ Ｐゴシック" pitchFamily="34" charset="-128"/>
              </a:rPr>
              <a:t>Appello di Milano, sentenza del 19 luglio 2016, n. 32</a:t>
            </a:r>
          </a:p>
          <a:p>
            <a:pPr marL="0" indent="0">
              <a:buFont typeface="Wingdings" pitchFamily="2" charset="2"/>
              <a:buNone/>
            </a:pPr>
            <a:endParaRPr lang="it-IT" sz="2400" smtClean="0">
              <a:ea typeface="ＭＳ Ｐゴシック" pitchFamily="34" charset="-128"/>
            </a:endParaRPr>
          </a:p>
          <a:p>
            <a:pPr marL="0" indent="0">
              <a:buFont typeface="Wingdings" pitchFamily="2" charset="2"/>
              <a:buNone/>
            </a:pPr>
            <a:endParaRPr lang="it-IT" sz="2400" smtClean="0">
              <a:ea typeface="ＭＳ Ｐゴシック" pitchFamily="34" charset="-128"/>
            </a:endParaRPr>
          </a:p>
          <a:p>
            <a:pPr marL="0" indent="0">
              <a:buFont typeface="Wingdings" pitchFamily="2" charset="2"/>
              <a:buNone/>
            </a:pPr>
            <a:r>
              <a:rPr lang="it-IT" sz="2400" smtClean="0">
                <a:ea typeface="ＭＳ Ｐゴシック" pitchFamily="34" charset="-128"/>
              </a:rPr>
              <a:t>In senso affermativo:</a:t>
            </a:r>
          </a:p>
          <a:p>
            <a:pPr marL="0" indent="0">
              <a:buFont typeface="Wingdings" pitchFamily="2" charset="2"/>
              <a:buNone/>
            </a:pPr>
            <a:endParaRPr lang="it-IT" sz="1000" smtClean="0">
              <a:ea typeface="ＭＳ Ｐゴシック" pitchFamily="34" charset="-128"/>
            </a:endParaRPr>
          </a:p>
          <a:p>
            <a:pPr marL="0" indent="0"/>
            <a:r>
              <a:rPr lang="it-IT" sz="2400" smtClean="0">
                <a:ea typeface="ＭＳ Ｐゴシック" pitchFamily="34" charset="-128"/>
              </a:rPr>
              <a:t>Tale interpretazione è l</a:t>
            </a:r>
            <a:r>
              <a:rPr lang="ja-JP" altLang="it-IT" sz="2400" smtClean="0">
                <a:ea typeface="ＭＳ Ｐゴシック" pitchFamily="34" charset="-128"/>
              </a:rPr>
              <a:t>’</a:t>
            </a:r>
            <a:r>
              <a:rPr lang="it-IT" altLang="ja-JP" sz="2400" smtClean="0">
                <a:ea typeface="ＭＳ Ｐゴシック" pitchFamily="34" charset="-128"/>
              </a:rPr>
              <a:t>unica che dà un senso all</a:t>
            </a:r>
            <a:r>
              <a:rPr lang="ja-JP" altLang="it-IT" sz="2400" smtClean="0">
                <a:ea typeface="ＭＳ Ｐゴシック" pitchFamily="34" charset="-128"/>
              </a:rPr>
              <a:t>’</a:t>
            </a:r>
            <a:r>
              <a:rPr lang="it-IT" altLang="ja-JP" sz="2400" smtClean="0">
                <a:ea typeface="ＭＳ Ｐゴシック" pitchFamily="34" charset="-128"/>
              </a:rPr>
              <a:t>espressa previsione della sanzione di nullità per mancata convocazione;</a:t>
            </a:r>
          </a:p>
          <a:p>
            <a:pPr marL="0" indent="0">
              <a:buFont typeface="Wingdings" pitchFamily="2" charset="2"/>
              <a:buNone/>
            </a:pPr>
            <a:endParaRPr lang="it-IT" sz="1000" smtClean="0">
              <a:ea typeface="ＭＳ Ｐゴシック" pitchFamily="34" charset="-128"/>
            </a:endParaRPr>
          </a:p>
          <a:p>
            <a:pPr marL="0" indent="0"/>
            <a:r>
              <a:rPr lang="it-IT" sz="2400" smtClean="0">
                <a:ea typeface="ＭＳ Ｐゴシック" pitchFamily="34" charset="-128"/>
              </a:rPr>
              <a:t>Non è certo che il PM ed il curatore facciano valere il vizio di nullità o perché ritengono preferibile giungere rapidamente al passaggio in giudicato oppure perché vengono avvisati dagli affidatari oltre i termini di legge per proporre impugnazione.</a:t>
            </a: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
        <p:nvSpPr>
          <p:cNvPr id="4" name="AutoShape 6"/>
          <p:cNvSpPr>
            <a:spLocks noChangeArrowheads="1"/>
          </p:cNvSpPr>
          <p:nvPr/>
        </p:nvSpPr>
        <p:spPr bwMode="auto">
          <a:xfrm>
            <a:off x="3271838" y="3421063"/>
            <a:ext cx="517525" cy="287337"/>
          </a:xfrm>
          <a:prstGeom prst="downArrow">
            <a:avLst>
              <a:gd name="adj1" fmla="val 50000"/>
              <a:gd name="adj2" fmla="val 25000"/>
            </a:avLst>
          </a:prstGeom>
          <a:solidFill>
            <a:schemeClr val="accent1">
              <a:lumMod val="75000"/>
            </a:schemeClr>
          </a:solidFill>
          <a:ln w="12700">
            <a:solidFill>
              <a:schemeClr val="tx1">
                <a:lumMod val="85000"/>
                <a:lumOff val="15000"/>
              </a:schemeClr>
            </a:solidFill>
            <a:miter lim="800000"/>
            <a:headEnd/>
            <a:tailEnd/>
          </a:ln>
          <a:effectLst/>
        </p:spPr>
        <p:txBody>
          <a:bodyPr wrap="none" anchor="ct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defRPr/>
            </a:pPr>
            <a:endParaRPr lang="it-IT" altLang="it-IT" sz="1800">
              <a:ea typeface="+mn-ea"/>
            </a:endParaRPr>
          </a:p>
        </p:txBody>
      </p:sp>
    </p:spTree>
  </p:cSld>
  <p:clrMapOvr>
    <a:masterClrMapping/>
  </p:clrMapOvr>
  <p:transition>
    <p:cover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buFont typeface="Wingdings" pitchFamily="2" charset="2"/>
              <a:buNone/>
            </a:pPr>
            <a:r>
              <a:rPr lang="it-IT" smtClean="0">
                <a:ea typeface="ＭＳ Ｐゴシック" pitchFamily="34" charset="-128"/>
              </a:rPr>
              <a:t>In senso negativo:</a:t>
            </a:r>
          </a:p>
          <a:p>
            <a:pPr marL="0" indent="0">
              <a:buFont typeface="Wingdings" pitchFamily="2" charset="2"/>
              <a:buNone/>
            </a:pPr>
            <a:endParaRPr lang="it-IT" sz="1400" smtClean="0">
              <a:ea typeface="ＭＳ Ｐゴシック" pitchFamily="34" charset="-128"/>
            </a:endParaRPr>
          </a:p>
          <a:p>
            <a:pPr marL="0" indent="0"/>
            <a:r>
              <a:rPr lang="it-IT" smtClean="0">
                <a:ea typeface="ＭＳ Ｐゴシック" pitchFamily="34" charset="-128"/>
              </a:rPr>
              <a:t>Il nostro ordinamento non contempla facoltà di impugnazione ad opera di soggetti che non siano parti del procedimento né prevede forme di impugnazione «limitata»;</a:t>
            </a:r>
          </a:p>
          <a:p>
            <a:pPr marL="0" indent="0"/>
            <a:r>
              <a:rPr lang="it-IT" smtClean="0">
                <a:ea typeface="ＭＳ Ｐゴシック" pitchFamily="34" charset="-128"/>
              </a:rPr>
              <a:t>Manca per gli affidatari la previsione di un termine entro cui proporre impugnazione poiché gli stessi non sono destinatari di notifica.</a:t>
            </a:r>
          </a:p>
          <a:p>
            <a:pPr marL="0" indent="0">
              <a:buFont typeface="Wingdings" pitchFamily="2" charset="2"/>
              <a:buNone/>
            </a:pPr>
            <a:endParaRPr lang="it-IT" smtClean="0">
              <a:ea typeface="ＭＳ Ｐゴシック" pitchFamily="34" charset="-128"/>
            </a:endParaRPr>
          </a:p>
          <a:p>
            <a:pPr marL="0" indent="0"/>
            <a:endParaRPr lang="it-IT" smtClean="0">
              <a:ea typeface="ＭＳ Ｐゴシック" pitchFamily="34" charset="-128"/>
            </a:endParaRP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r>
              <a:rPr lang="it-IT" sz="2400" smtClean="0">
                <a:ea typeface="ＭＳ Ｐゴシック" pitchFamily="34" charset="-128"/>
              </a:rPr>
              <a:t>La presenza del PM e del curatore speciale garantirebbe comunque agli affidatari la partecipazione al procedimento;</a:t>
            </a:r>
          </a:p>
          <a:p>
            <a:pPr marL="0" indent="0"/>
            <a:endParaRPr lang="it-IT" sz="2400" smtClean="0">
              <a:ea typeface="ＭＳ Ｐゴシック" pitchFamily="34" charset="-128"/>
            </a:endParaRPr>
          </a:p>
          <a:p>
            <a:pPr marL="0" indent="0"/>
            <a:r>
              <a:rPr lang="it-IT" sz="2400" smtClean="0">
                <a:ea typeface="ＭＳ Ｐゴシック" pitchFamily="34" charset="-128"/>
              </a:rPr>
              <a:t>L</a:t>
            </a:r>
            <a:r>
              <a:rPr lang="ja-JP" altLang="it-IT" sz="2400" smtClean="0">
                <a:ea typeface="ＭＳ Ｐゴシック" pitchFamily="34" charset="-128"/>
              </a:rPr>
              <a:t>’</a:t>
            </a:r>
            <a:r>
              <a:rPr lang="it-IT" altLang="ja-JP" sz="2400" smtClean="0">
                <a:ea typeface="ＭＳ Ｐゴシック" pitchFamily="34" charset="-128"/>
              </a:rPr>
              <a:t>impugnazione sarebbe in ogni caso inutile se non affiancata da quella di una parte processuale perché gli affidatari non potrebbero in ogni caso censurare il merito della sentenza, la quale dovrebbe necessariamente portare alla conferma della decisione di primo grado.</a:t>
            </a:r>
          </a:p>
          <a:p>
            <a:pPr marL="0" indent="0"/>
            <a:endParaRPr lang="it-IT" smtClean="0">
              <a:ea typeface="ＭＳ Ｐゴシック" pitchFamily="34" charset="-128"/>
            </a:endParaRP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r>
              <a:rPr lang="it-IT" smtClean="0">
                <a:ea typeface="ＭＳ Ｐゴシック" pitchFamily="34" charset="-128"/>
              </a:rPr>
              <a:t>In aggiunta alle considerazioni della Corte d</a:t>
            </a:r>
            <a:r>
              <a:rPr lang="ja-JP" altLang="it-IT" smtClean="0">
                <a:ea typeface="ＭＳ Ｐゴシック" pitchFamily="34" charset="-128"/>
              </a:rPr>
              <a:t>’</a:t>
            </a:r>
            <a:r>
              <a:rPr lang="it-IT" altLang="ja-JP" smtClean="0">
                <a:ea typeface="ＭＳ Ｐゴシック" pitchFamily="34" charset="-128"/>
              </a:rPr>
              <a:t>Appello di Milano è necessario altresì riflettere sul fatto che se impugnassero la sentenza di adottabilità gli affidatari sarebbero costretti ad integrare il contraddittorio nei confronti del genitori e parenti del minore, informandoli delle proprie generalità, con evidente violazione del divieto di cui all</a:t>
            </a:r>
            <a:r>
              <a:rPr lang="ja-JP" altLang="it-IT" smtClean="0">
                <a:ea typeface="ＭＳ Ｐゴシック" pitchFamily="34" charset="-128"/>
              </a:rPr>
              <a:t>’</a:t>
            </a:r>
            <a:r>
              <a:rPr lang="it-IT" altLang="ja-JP" smtClean="0">
                <a:ea typeface="ＭＳ Ｐゴシック" pitchFamily="34" charset="-128"/>
              </a:rPr>
              <a:t>art. 73 l.ad. qualora gli affidatari adottassero poi con adozione legittimante nominativa il minore.</a:t>
            </a: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endParaRPr lang="it-IT" sz="1200" smtClean="0">
              <a:ea typeface="ＭＳ Ｐゴシック" pitchFamily="34" charset="-128"/>
            </a:endParaRPr>
          </a:p>
          <a:p>
            <a:pPr marL="0" indent="0"/>
            <a:r>
              <a:rPr lang="it-IT" smtClean="0">
                <a:ea typeface="ＭＳ Ｐゴシック" pitchFamily="34" charset="-128"/>
              </a:rPr>
              <a:t>Se gli affidatari non sono parti del procedimento e non sono legittimati ad impugnare la sentenza di adottabilità chi può far valere la nullità del procedimento?</a:t>
            </a: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a:p>
            <a:pPr marL="0" indent="0"/>
            <a:r>
              <a:rPr lang="it-IT" smtClean="0">
                <a:ea typeface="ＭＳ Ｐゴシック" pitchFamily="34" charset="-128"/>
              </a:rPr>
              <a:t>Il PM;</a:t>
            </a:r>
          </a:p>
          <a:p>
            <a:pPr marL="0" indent="0"/>
            <a:r>
              <a:rPr lang="it-IT" smtClean="0">
                <a:ea typeface="ＭＳ Ｐゴシック" pitchFamily="34" charset="-128"/>
              </a:rPr>
              <a:t>Il curatore speciale se presente;</a:t>
            </a:r>
          </a:p>
          <a:p>
            <a:pPr marL="0" indent="0"/>
            <a:r>
              <a:rPr lang="it-IT" smtClean="0">
                <a:ea typeface="ＭＳ Ｐゴシック" pitchFamily="34" charset="-128"/>
              </a:rPr>
              <a:t>Il tutore se presente</a:t>
            </a:r>
          </a:p>
          <a:p>
            <a:pPr marL="0" indent="0"/>
            <a:endParaRPr lang="it-IT" smtClean="0">
              <a:ea typeface="ＭＳ Ｐゴシック" pitchFamily="34" charset="-128"/>
            </a:endParaRPr>
          </a:p>
          <a:p>
            <a:pPr marL="0" indent="0"/>
            <a:endParaRPr lang="it-IT" smtClean="0">
              <a:ea typeface="ＭＳ Ｐゴシック" pitchFamily="34" charset="-128"/>
            </a:endParaRPr>
          </a:p>
        </p:txBody>
      </p:sp>
      <p:sp>
        <p:nvSpPr>
          <p:cNvPr id="4" name="AutoShape 6"/>
          <p:cNvSpPr>
            <a:spLocks noChangeArrowheads="1"/>
          </p:cNvSpPr>
          <p:nvPr/>
        </p:nvSpPr>
        <p:spPr bwMode="auto">
          <a:xfrm>
            <a:off x="3276600" y="5364163"/>
            <a:ext cx="657225" cy="503237"/>
          </a:xfrm>
          <a:prstGeom prst="downArrow">
            <a:avLst>
              <a:gd name="adj1" fmla="val 50000"/>
              <a:gd name="adj2" fmla="val 25000"/>
            </a:avLst>
          </a:prstGeom>
          <a:solidFill>
            <a:schemeClr val="accent1">
              <a:lumMod val="75000"/>
            </a:schemeClr>
          </a:solidFill>
          <a:ln w="12700">
            <a:solidFill>
              <a:schemeClr val="tx1">
                <a:lumMod val="85000"/>
                <a:lumOff val="15000"/>
              </a:schemeClr>
            </a:solidFill>
            <a:miter lim="800000"/>
            <a:headEnd/>
            <a:tailEnd/>
          </a:ln>
          <a:effectLst/>
        </p:spPr>
        <p:txBody>
          <a:bodyPr wrap="none" anchor="ct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defRPr/>
            </a:pPr>
            <a:endParaRPr lang="it-IT" altLang="it-IT" sz="1800">
              <a:ea typeface="+mn-ea"/>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endParaRPr lang="it-IT" smtClean="0">
              <a:ea typeface="ＭＳ Ｐゴシック" pitchFamily="34" charset="-128"/>
            </a:endParaRPr>
          </a:p>
          <a:p>
            <a:pPr marL="0" indent="0"/>
            <a:r>
              <a:rPr lang="it-IT" sz="3600" smtClean="0">
                <a:ea typeface="ＭＳ Ｐゴシック" pitchFamily="34" charset="-128"/>
              </a:rPr>
              <a:t>Possono tali soggetti impugnare la sentenza di adottabilità invocando quale unico motivo di doglianza l</a:t>
            </a:r>
            <a:r>
              <a:rPr lang="ja-JP" altLang="it-IT" sz="3600" smtClean="0">
                <a:ea typeface="ＭＳ Ｐゴシック" pitchFamily="34" charset="-128"/>
              </a:rPr>
              <a:t>’</a:t>
            </a:r>
            <a:r>
              <a:rPr lang="it-IT" altLang="ja-JP" sz="3600" smtClean="0">
                <a:ea typeface="ＭＳ Ｐゴシック" pitchFamily="34" charset="-128"/>
              </a:rPr>
              <a:t>inserimento del minore in una nuova famiglia a scopo di adozione senza tener conto del diritto del minore alla continuità affettiva?</a:t>
            </a: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buFont typeface="Wingdings" pitchFamily="2" charset="2"/>
              <a:buNone/>
            </a:pPr>
            <a:r>
              <a:rPr lang="it-IT" sz="2400" smtClean="0">
                <a:ea typeface="ＭＳ Ｐゴシック" pitchFamily="34" charset="-128"/>
              </a:rPr>
              <a:t>Corte d</a:t>
            </a:r>
            <a:r>
              <a:rPr lang="ja-JP" altLang="it-IT" sz="2400" smtClean="0">
                <a:ea typeface="ＭＳ Ｐゴシック" pitchFamily="34" charset="-128"/>
              </a:rPr>
              <a:t>’</a:t>
            </a:r>
            <a:r>
              <a:rPr lang="it-IT" altLang="ja-JP" sz="2400" smtClean="0">
                <a:ea typeface="ＭＳ Ｐゴシック" pitchFamily="34" charset="-128"/>
              </a:rPr>
              <a:t>Appello di Torino, sentenza del 29 gennaio 2016, n. 5</a:t>
            </a:r>
          </a:p>
          <a:p>
            <a:pPr marL="0" indent="0">
              <a:buFont typeface="Wingdings" pitchFamily="2" charset="2"/>
              <a:buNone/>
            </a:pPr>
            <a:endParaRPr lang="it-IT" sz="2400" smtClean="0">
              <a:ea typeface="ＭＳ Ｐゴシック" pitchFamily="34" charset="-128"/>
            </a:endParaRPr>
          </a:p>
          <a:p>
            <a:pPr marL="0" indent="0">
              <a:buFont typeface="Wingdings" pitchFamily="2" charset="2"/>
              <a:buNone/>
            </a:pPr>
            <a:endParaRPr lang="it-IT" sz="2400" smtClean="0">
              <a:ea typeface="ＭＳ Ｐゴシック" pitchFamily="34" charset="-128"/>
            </a:endParaRPr>
          </a:p>
          <a:p>
            <a:pPr marL="0" indent="0">
              <a:buFont typeface="Wingdings" pitchFamily="2" charset="2"/>
              <a:buNone/>
            </a:pPr>
            <a:r>
              <a:rPr lang="it-IT" sz="2400" smtClean="0">
                <a:ea typeface="ＭＳ Ｐゴシック" pitchFamily="34" charset="-128"/>
              </a:rPr>
              <a:t>La domanda è ammissibile anche se proposta solo nel secondo grado di giudizio ma deve essere rigettata nel merito perché la Corte d</a:t>
            </a:r>
            <a:r>
              <a:rPr lang="ja-JP" altLang="it-IT" sz="2400" smtClean="0">
                <a:ea typeface="ＭＳ Ｐゴシック" pitchFamily="34" charset="-128"/>
              </a:rPr>
              <a:t>’</a:t>
            </a:r>
            <a:r>
              <a:rPr lang="it-IT" altLang="ja-JP" sz="2400" smtClean="0">
                <a:ea typeface="ＭＳ Ｐゴシック" pitchFamily="34" charset="-128"/>
              </a:rPr>
              <a:t>Appello chiamata a pronunciarsi sull</a:t>
            </a:r>
            <a:r>
              <a:rPr lang="ja-JP" altLang="it-IT" sz="2400" smtClean="0">
                <a:ea typeface="ＭＳ Ｐゴシック" pitchFamily="34" charset="-128"/>
              </a:rPr>
              <a:t>’</a:t>
            </a:r>
            <a:r>
              <a:rPr lang="it-IT" altLang="ja-JP" sz="2400" smtClean="0">
                <a:ea typeface="ＭＳ Ｐゴシック" pitchFamily="34" charset="-128"/>
              </a:rPr>
              <a:t>adottabilità non è competente a decidere e ad effettuare valutazioni  in materia di abbinamento del minore alla famiglia adottiva. Ciò spetta infatti al Tribunale minorile nel procedimento introdotti ai sensi della l. 173/2015.</a:t>
            </a:r>
          </a:p>
          <a:p>
            <a:pPr marL="0" indent="0"/>
            <a:endParaRPr lang="it-IT" smtClean="0">
              <a:ea typeface="ＭＳ Ｐゴシック" pitchFamily="34" charset="-128"/>
            </a:endParaRP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
        <p:nvSpPr>
          <p:cNvPr id="4" name="AutoShape 6"/>
          <p:cNvSpPr>
            <a:spLocks noChangeArrowheads="1"/>
          </p:cNvSpPr>
          <p:nvPr/>
        </p:nvSpPr>
        <p:spPr bwMode="auto">
          <a:xfrm>
            <a:off x="3271838" y="3203575"/>
            <a:ext cx="657225" cy="431800"/>
          </a:xfrm>
          <a:prstGeom prst="downArrow">
            <a:avLst>
              <a:gd name="adj1" fmla="val 50000"/>
              <a:gd name="adj2" fmla="val 25000"/>
            </a:avLst>
          </a:prstGeom>
          <a:solidFill>
            <a:schemeClr val="accent1">
              <a:lumMod val="75000"/>
            </a:schemeClr>
          </a:solidFill>
          <a:ln w="12700">
            <a:solidFill>
              <a:schemeClr val="tx1">
                <a:lumMod val="85000"/>
                <a:lumOff val="15000"/>
              </a:schemeClr>
            </a:solidFill>
            <a:miter lim="800000"/>
            <a:headEnd/>
            <a:tailEnd/>
          </a:ln>
          <a:effectLst/>
        </p:spPr>
        <p:txBody>
          <a:bodyPr wrap="none" anchor="ct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defRPr/>
            </a:pPr>
            <a:endParaRPr lang="it-IT" altLang="it-IT" sz="1800">
              <a:ea typeface="+mn-ea"/>
            </a:endParaRPr>
          </a:p>
        </p:txBody>
      </p:sp>
    </p:spTree>
  </p:cSld>
  <p:clrMapOvr>
    <a:masterClrMapping/>
  </p:clrMapOvr>
  <p:transition>
    <p:cover dir="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endParaRPr lang="it-IT" smtClean="0">
              <a:ea typeface="ＭＳ Ｐゴシック" pitchFamily="34" charset="-128"/>
            </a:endParaRPr>
          </a:p>
          <a:p>
            <a:pPr marL="0" indent="0"/>
            <a:r>
              <a:rPr lang="it-IT" sz="3600" smtClean="0">
                <a:ea typeface="ＭＳ Ｐゴシック" pitchFamily="34" charset="-128"/>
              </a:rPr>
              <a:t>Se non sono parti in senso tecnico né possono impugnare la sentenza quale altro ruolo possono assumere gli affidatari nel procedimento?</a:t>
            </a: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endParaRPr lang="it-IT" smtClean="0">
              <a:ea typeface="ＭＳ Ｐゴシック" pitchFamily="34" charset="-128"/>
            </a:endParaRPr>
          </a:p>
          <a:p>
            <a:pPr marL="0" indent="0"/>
            <a:r>
              <a:rPr lang="it-IT" sz="3200" smtClean="0">
                <a:ea typeface="ＭＳ Ｐゴシック" pitchFamily="34" charset="-128"/>
              </a:rPr>
              <a:t>Hanno la facoltà di proporre intervento adesivo dipendente (CA Milano, sentenza 32/2016, Cass. 11221/2014, Cass. 21395/2005) assumendo tuttavia il rischio di rendere note le proprie generalità alle altre parti del procedimento</a:t>
            </a: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p:txBody>
          <a:bodyPr/>
          <a:lstStyle/>
          <a:p>
            <a:r>
              <a:rPr lang="it-IT" smtClean="0">
                <a:ea typeface="ＭＳ Ｐゴシック" pitchFamily="34" charset="-128"/>
              </a:rPr>
              <a:t>CORTE EDU:</a:t>
            </a:r>
          </a:p>
          <a:p>
            <a:pPr>
              <a:buFont typeface="Wingdings" pitchFamily="2" charset="2"/>
              <a:buNone/>
            </a:pPr>
            <a:endParaRPr lang="it-IT" sz="1200" smtClean="0">
              <a:solidFill>
                <a:srgbClr val="FF0000"/>
              </a:solidFill>
              <a:ea typeface="ＭＳ Ｐゴシック" pitchFamily="34" charset="-128"/>
            </a:endParaRPr>
          </a:p>
          <a:p>
            <a:r>
              <a:rPr lang="it-IT" smtClean="0">
                <a:ea typeface="ＭＳ Ｐゴシック" pitchFamily="34" charset="-128"/>
              </a:rPr>
              <a:t>L</a:t>
            </a:r>
            <a:r>
              <a:rPr lang="ja-JP" altLang="it-IT" smtClean="0">
                <a:ea typeface="ＭＳ Ｐゴシック" pitchFamily="34" charset="-128"/>
              </a:rPr>
              <a:t>’</a:t>
            </a:r>
            <a:r>
              <a:rPr lang="it-IT" altLang="ja-JP" smtClean="0">
                <a:ea typeface="ＭＳ Ｐゴシック" pitchFamily="34" charset="-128"/>
              </a:rPr>
              <a:t>Art. 8 Conv. non garantisce né il diritto di formare una famiglia né di adottare. Tuttavia laddove sancisce il diritto di un individuo al rispetto della vita familiare tutela anche i legami «familiari» di fatto che ricomprendono anche le relazioni affettive che sorgono in virtù di un provvedimento di affidamento familiare</a:t>
            </a:r>
          </a:p>
          <a:p>
            <a:endParaRPr lang="it-IT" sz="1200" smtClean="0">
              <a:ea typeface="ＭＳ Ｐゴシック" pitchFamily="34" charset="-128"/>
            </a:endParaRPr>
          </a:p>
          <a:p>
            <a:r>
              <a:rPr lang="it-IT" smtClean="0">
                <a:ea typeface="ＭＳ Ｐゴシック" pitchFamily="34" charset="-128"/>
              </a:rPr>
              <a:t>Moretti e Benedetti c. Italia, sentenza 27 aprile 2010</a:t>
            </a:r>
          </a:p>
        </p:txBody>
      </p:sp>
      <p:sp>
        <p:nvSpPr>
          <p:cNvPr id="5" name="Text Box 63"/>
          <p:cNvSpPr txBox="1">
            <a:spLocks noGrp="1" noChangeArrowheads="1"/>
          </p:cNvSpPr>
          <p:nvPr>
            <p:ph type="title"/>
          </p:nvPr>
        </p:nvSpPr>
        <p:spPr>
          <a:xfrm>
            <a:off x="685800" y="962025"/>
            <a:ext cx="5829300" cy="339725"/>
          </a:xfrm>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endParaRPr lang="it-IT" sz="1200" smtClean="0">
              <a:ea typeface="ＭＳ Ｐゴシック" pitchFamily="34" charset="-128"/>
            </a:endParaRPr>
          </a:p>
          <a:p>
            <a:pPr marL="0" indent="0"/>
            <a:r>
              <a:rPr lang="it-IT" smtClean="0">
                <a:ea typeface="ＭＳ Ｐゴシック" pitchFamily="34" charset="-128"/>
              </a:rPr>
              <a:t>Gli affidatari possono accedere agli atti del procedimento?</a:t>
            </a:r>
          </a:p>
          <a:p>
            <a:pPr marL="0" indent="0"/>
            <a:endParaRPr lang="it-IT" smtClean="0">
              <a:ea typeface="ＭＳ Ｐゴシック" pitchFamily="34" charset="-128"/>
            </a:endParaRPr>
          </a:p>
          <a:p>
            <a:pPr marL="0" indent="0"/>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a:p>
            <a:pPr marL="0" indent="0">
              <a:buFont typeface="Wingdings" pitchFamily="2" charset="2"/>
              <a:buNone/>
            </a:pPr>
            <a:r>
              <a:rPr lang="it-IT" smtClean="0">
                <a:ea typeface="ＭＳ Ｐゴシック" pitchFamily="34" charset="-128"/>
              </a:rPr>
              <a:t>Il Tribunale per i Minorenni di Milano ha già negato l</a:t>
            </a:r>
            <a:r>
              <a:rPr lang="ja-JP" altLang="it-IT" smtClean="0">
                <a:ea typeface="ＭＳ Ｐゴシック" pitchFamily="34" charset="-128"/>
              </a:rPr>
              <a:t>’</a:t>
            </a:r>
            <a:r>
              <a:rPr lang="it-IT" altLang="ja-JP" smtClean="0">
                <a:ea typeface="ＭＳ Ｐゴシック" pitchFamily="34" charset="-128"/>
              </a:rPr>
              <a:t>accesso agli atti agli affidatari che ne avevano fatto domanda a conclusione del procedimento di adottabilità </a:t>
            </a:r>
          </a:p>
          <a:p>
            <a:pPr marL="0" indent="0"/>
            <a:endParaRPr lang="it-IT" smtClean="0">
              <a:ea typeface="ＭＳ Ｐゴシック" pitchFamily="34" charset="-128"/>
            </a:endParaRPr>
          </a:p>
        </p:txBody>
      </p:sp>
      <p:sp>
        <p:nvSpPr>
          <p:cNvPr id="4" name="AutoShape 6"/>
          <p:cNvSpPr>
            <a:spLocks noChangeArrowheads="1"/>
          </p:cNvSpPr>
          <p:nvPr/>
        </p:nvSpPr>
        <p:spPr bwMode="auto">
          <a:xfrm>
            <a:off x="3276600" y="3779838"/>
            <a:ext cx="657225" cy="504825"/>
          </a:xfrm>
          <a:prstGeom prst="downArrow">
            <a:avLst>
              <a:gd name="adj1" fmla="val 50000"/>
              <a:gd name="adj2" fmla="val 25000"/>
            </a:avLst>
          </a:prstGeom>
          <a:solidFill>
            <a:schemeClr val="accent1">
              <a:lumMod val="75000"/>
            </a:schemeClr>
          </a:solidFill>
          <a:ln w="12700">
            <a:solidFill>
              <a:schemeClr val="tx1">
                <a:lumMod val="85000"/>
                <a:lumOff val="15000"/>
              </a:schemeClr>
            </a:solidFill>
            <a:miter lim="800000"/>
            <a:headEnd/>
            <a:tailEnd/>
          </a:ln>
          <a:effectLst/>
        </p:spPr>
        <p:txBody>
          <a:bodyPr wrap="none" anchor="ct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defRPr/>
            </a:pPr>
            <a:endParaRPr lang="it-IT" altLang="it-IT" sz="1800">
              <a:ea typeface="+mn-ea"/>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endParaRPr lang="it-IT" sz="1200" smtClean="0">
              <a:ea typeface="ＭＳ Ｐゴシック" pitchFamily="34" charset="-128"/>
            </a:endParaRPr>
          </a:p>
          <a:p>
            <a:pPr marL="0" indent="0"/>
            <a:r>
              <a:rPr lang="it-IT" smtClean="0">
                <a:ea typeface="ＭＳ Ｐゴシック" pitchFamily="34" charset="-128"/>
              </a:rPr>
              <a:t>Gli affidatari sono portatori di un interesse proprio o agiscono nell</a:t>
            </a:r>
            <a:r>
              <a:rPr lang="ja-JP" altLang="it-IT" smtClean="0">
                <a:ea typeface="ＭＳ Ｐゴシック" pitchFamily="34" charset="-128"/>
              </a:rPr>
              <a:t>’</a:t>
            </a:r>
            <a:r>
              <a:rPr lang="it-IT" altLang="ja-JP" smtClean="0">
                <a:ea typeface="ＭＳ Ｐゴシック" pitchFamily="34" charset="-128"/>
              </a:rPr>
              <a:t>interesse del minore?</a:t>
            </a: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a:p>
            <a:pPr marL="0" indent="0"/>
            <a:r>
              <a:rPr lang="it-IT" smtClean="0">
                <a:ea typeface="ＭＳ Ｐゴシック" pitchFamily="34" charset="-128"/>
              </a:rPr>
              <a:t>Hanno un interesse proprio: l</a:t>
            </a:r>
            <a:r>
              <a:rPr lang="ja-JP" altLang="it-IT" smtClean="0">
                <a:ea typeface="ＭＳ Ｐゴシック" pitchFamily="34" charset="-128"/>
              </a:rPr>
              <a:t>’</a:t>
            </a:r>
            <a:r>
              <a:rPr lang="it-IT" altLang="ja-JP" smtClean="0">
                <a:ea typeface="ＭＳ Ｐゴシック" pitchFamily="34" charset="-128"/>
              </a:rPr>
              <a:t>aspettativa all</a:t>
            </a:r>
            <a:r>
              <a:rPr lang="ja-JP" altLang="it-IT" smtClean="0">
                <a:ea typeface="ＭＳ Ｐゴシック" pitchFamily="34" charset="-128"/>
              </a:rPr>
              <a:t>’</a:t>
            </a:r>
            <a:r>
              <a:rPr lang="it-IT" altLang="ja-JP" smtClean="0">
                <a:ea typeface="ＭＳ Ｐゴシック" pitchFamily="34" charset="-128"/>
              </a:rPr>
              <a:t>adozione</a:t>
            </a:r>
          </a:p>
          <a:p>
            <a:pPr marL="0" indent="0" algn="ctr">
              <a:buFont typeface="Wingdings" pitchFamily="2" charset="2"/>
              <a:buNone/>
            </a:pPr>
            <a:r>
              <a:rPr lang="it-IT" smtClean="0">
                <a:ea typeface="ＭＳ Ｐゴシック" pitchFamily="34" charset="-128"/>
              </a:rPr>
              <a:t>ma</a:t>
            </a:r>
          </a:p>
          <a:p>
            <a:pPr marL="0" indent="0"/>
            <a:r>
              <a:rPr lang="it-IT" smtClean="0">
                <a:ea typeface="ＭＳ Ｐゴシック" pitchFamily="34" charset="-128"/>
              </a:rPr>
              <a:t>Le eventuali memorie scritte devono essere presentate «nell</a:t>
            </a:r>
            <a:r>
              <a:rPr lang="ja-JP" altLang="it-IT" smtClean="0">
                <a:ea typeface="ＭＳ Ｐゴシック" pitchFamily="34" charset="-128"/>
              </a:rPr>
              <a:t>’</a:t>
            </a:r>
            <a:r>
              <a:rPr lang="it-IT" altLang="ja-JP" smtClean="0">
                <a:ea typeface="ＭＳ Ｐゴシック" pitchFamily="34" charset="-128"/>
              </a:rPr>
              <a:t>interesse del minore»</a:t>
            </a:r>
          </a:p>
          <a:p>
            <a:pPr marL="0" indent="0"/>
            <a:endParaRPr lang="it-IT" smtClean="0">
              <a:ea typeface="ＭＳ Ｐゴシック" pitchFamily="34" charset="-128"/>
            </a:endParaRPr>
          </a:p>
          <a:p>
            <a:pPr marL="0" indent="0"/>
            <a:endParaRPr lang="it-IT" smtClean="0">
              <a:ea typeface="ＭＳ Ｐゴシック" pitchFamily="34" charset="-128"/>
            </a:endParaRPr>
          </a:p>
        </p:txBody>
      </p:sp>
      <p:sp>
        <p:nvSpPr>
          <p:cNvPr id="4" name="AutoShape 6"/>
          <p:cNvSpPr>
            <a:spLocks noChangeArrowheads="1"/>
          </p:cNvSpPr>
          <p:nvPr/>
        </p:nvSpPr>
        <p:spPr bwMode="auto">
          <a:xfrm>
            <a:off x="3276600" y="3924300"/>
            <a:ext cx="657225" cy="503238"/>
          </a:xfrm>
          <a:prstGeom prst="downArrow">
            <a:avLst>
              <a:gd name="adj1" fmla="val 50000"/>
              <a:gd name="adj2" fmla="val 25000"/>
            </a:avLst>
          </a:prstGeom>
          <a:solidFill>
            <a:schemeClr val="accent1">
              <a:lumMod val="75000"/>
            </a:schemeClr>
          </a:solidFill>
          <a:ln w="12700">
            <a:solidFill>
              <a:schemeClr val="tx1">
                <a:lumMod val="85000"/>
                <a:lumOff val="15000"/>
              </a:schemeClr>
            </a:solidFill>
            <a:miter lim="800000"/>
            <a:headEnd/>
            <a:tailEnd/>
          </a:ln>
          <a:effectLst/>
        </p:spPr>
        <p:txBody>
          <a:bodyPr wrap="none" anchor="ct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defRPr/>
            </a:pPr>
            <a:endParaRPr lang="it-IT" altLang="it-IT" sz="1800">
              <a:ea typeface="+mn-ea"/>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endParaRPr lang="it-IT" sz="1200" smtClean="0">
              <a:ea typeface="ＭＳ Ｐゴシック" pitchFamily="34" charset="-128"/>
            </a:endParaRPr>
          </a:p>
          <a:p>
            <a:pPr marL="0" indent="0"/>
            <a:r>
              <a:rPr lang="it-IT" smtClean="0">
                <a:ea typeface="ＭＳ Ｐゴシック" pitchFamily="34" charset="-128"/>
              </a:rPr>
              <a:t>Qual è la natura dell</a:t>
            </a:r>
            <a:r>
              <a:rPr lang="ja-JP" altLang="it-IT" smtClean="0">
                <a:ea typeface="ＭＳ Ｐゴシック" pitchFamily="34" charset="-128"/>
              </a:rPr>
              <a:t>’</a:t>
            </a:r>
            <a:r>
              <a:rPr lang="it-IT" altLang="ja-JP" smtClean="0">
                <a:ea typeface="ＭＳ Ｐゴシック" pitchFamily="34" charset="-128"/>
              </a:rPr>
              <a:t>audizione degli affidatari?</a:t>
            </a: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a:p>
            <a:pPr marL="0" indent="0">
              <a:buFont typeface="Wingdings" pitchFamily="2" charset="2"/>
              <a:buNone/>
            </a:pPr>
            <a:r>
              <a:rPr lang="it-IT" smtClean="0">
                <a:ea typeface="ＭＳ Ｐゴシック" pitchFamily="34" charset="-128"/>
              </a:rPr>
              <a:t>In epoca antecedente alla riforma gli affidatari sentiti in giudizio erano considerati quali «necessarie fonti di informazione» (Cass. 7282/2010).</a:t>
            </a:r>
          </a:p>
          <a:p>
            <a:pPr marL="0" indent="0">
              <a:buFont typeface="Wingdings" pitchFamily="2" charset="2"/>
              <a:buNone/>
            </a:pPr>
            <a:r>
              <a:rPr lang="it-IT" smtClean="0">
                <a:ea typeface="ＭＳ Ｐゴシック" pitchFamily="34" charset="-128"/>
              </a:rPr>
              <a:t>È ancora così?</a:t>
            </a:r>
          </a:p>
          <a:p>
            <a:pPr marL="0" indent="0"/>
            <a:endParaRPr lang="it-IT" smtClean="0">
              <a:ea typeface="ＭＳ Ｐゴシック" pitchFamily="34" charset="-128"/>
            </a:endParaRPr>
          </a:p>
        </p:txBody>
      </p:sp>
      <p:sp>
        <p:nvSpPr>
          <p:cNvPr id="4" name="AutoShape 6"/>
          <p:cNvSpPr>
            <a:spLocks noChangeArrowheads="1"/>
          </p:cNvSpPr>
          <p:nvPr/>
        </p:nvSpPr>
        <p:spPr bwMode="auto">
          <a:xfrm>
            <a:off x="3276600" y="3492500"/>
            <a:ext cx="657225" cy="503238"/>
          </a:xfrm>
          <a:prstGeom prst="downArrow">
            <a:avLst>
              <a:gd name="adj1" fmla="val 50000"/>
              <a:gd name="adj2" fmla="val 25000"/>
            </a:avLst>
          </a:prstGeom>
          <a:solidFill>
            <a:schemeClr val="accent1">
              <a:lumMod val="75000"/>
            </a:schemeClr>
          </a:solidFill>
          <a:ln w="12700">
            <a:solidFill>
              <a:schemeClr val="tx1">
                <a:lumMod val="85000"/>
                <a:lumOff val="15000"/>
              </a:schemeClr>
            </a:solidFill>
            <a:miter lim="800000"/>
            <a:headEnd/>
            <a:tailEnd/>
          </a:ln>
          <a:effectLst/>
        </p:spPr>
        <p:txBody>
          <a:bodyPr wrap="none" anchor="ct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defRPr/>
            </a:pPr>
            <a:endParaRPr lang="it-IT" altLang="it-IT" sz="1800">
              <a:ea typeface="+mn-ea"/>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endParaRPr lang="it-IT" sz="1200" smtClean="0">
              <a:ea typeface="ＭＳ Ｐゴシック" pitchFamily="34" charset="-128"/>
            </a:endParaRPr>
          </a:p>
          <a:p>
            <a:pPr marL="0" indent="0"/>
            <a:r>
              <a:rPr lang="it-IT" sz="2400" smtClean="0">
                <a:ea typeface="ＭＳ Ｐゴシック" pitchFamily="34" charset="-128"/>
              </a:rPr>
              <a:t>Gli affidatari possono essere rappresentati in giudizio da un difensore?</a:t>
            </a:r>
          </a:p>
          <a:p>
            <a:pPr marL="0" indent="0">
              <a:buFont typeface="Wingdings" pitchFamily="2" charset="2"/>
              <a:buNone/>
            </a:pPr>
            <a:endParaRPr lang="it-IT" sz="2400" smtClean="0">
              <a:ea typeface="ＭＳ Ｐゴシック" pitchFamily="34" charset="-128"/>
            </a:endParaRPr>
          </a:p>
          <a:p>
            <a:pPr marL="0" indent="0"/>
            <a:r>
              <a:rPr lang="it-IT" sz="2400" smtClean="0">
                <a:ea typeface="ＭＳ Ｐゴシック" pitchFamily="34" charset="-128"/>
              </a:rPr>
              <a:t>In caso affermativo, che tipo di mandato è rilasciato al difensore, posto che gli affidatari tecnicamente secondo la prima interpretazione giurisprudenziale non sono considerati parti del procedimento?</a:t>
            </a:r>
          </a:p>
          <a:p>
            <a:pPr marL="0" indent="0"/>
            <a:endParaRPr lang="it-IT" sz="2400" smtClean="0">
              <a:ea typeface="ＭＳ Ｐゴシック" pitchFamily="34" charset="-128"/>
            </a:endParaRPr>
          </a:p>
          <a:p>
            <a:pPr marL="0" indent="0"/>
            <a:r>
              <a:rPr lang="it-IT" sz="2400" smtClean="0">
                <a:ea typeface="ＭＳ Ｐゴシック" pitchFamily="34" charset="-128"/>
              </a:rPr>
              <a:t>Il difensore può sottoscrivere le memorie depositate in nome e per conto degli affidatari?</a:t>
            </a:r>
          </a:p>
          <a:p>
            <a:pPr marL="0" indent="0">
              <a:buFont typeface="Wingdings" pitchFamily="2" charset="2"/>
              <a:buNone/>
            </a:pPr>
            <a:endParaRPr lang="it-IT" smtClean="0">
              <a:ea typeface="ＭＳ Ｐゴシック" pitchFamily="34" charset="-128"/>
            </a:endParaRPr>
          </a:p>
          <a:p>
            <a:pPr marL="0" indent="0"/>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6613" y="2051050"/>
            <a:ext cx="5829300" cy="6040438"/>
          </a:xfrm>
        </p:spPr>
        <p:txBody>
          <a:bodyPr/>
          <a:lstStyle/>
          <a:p>
            <a:pPr marL="0" indent="0">
              <a:buFont typeface="Wingdings" pitchFamily="2" charset="2"/>
              <a:buNone/>
            </a:pPr>
            <a:endParaRPr lang="it-IT" sz="1200" smtClean="0">
              <a:ea typeface="ＭＳ Ｐゴシック" pitchFamily="34" charset="-128"/>
            </a:endParaRPr>
          </a:p>
          <a:p>
            <a:pPr marL="0" indent="0"/>
            <a:r>
              <a:rPr lang="it-IT" sz="2400" smtClean="0">
                <a:ea typeface="ＭＳ Ｐゴシック" pitchFamily="34" charset="-128"/>
              </a:rPr>
              <a:t>L</a:t>
            </a:r>
            <a:r>
              <a:rPr lang="ja-JP" altLang="it-IT" sz="2400" smtClean="0">
                <a:ea typeface="ＭＳ Ｐゴシック" pitchFamily="34" charset="-128"/>
              </a:rPr>
              <a:t>’</a:t>
            </a:r>
            <a:r>
              <a:rPr lang="it-IT" altLang="ja-JP" sz="2400" smtClean="0">
                <a:ea typeface="ＭＳ Ｐゴシック" pitchFamily="34" charset="-128"/>
              </a:rPr>
              <a:t>audizione degli affidatari si svolge nel contraddittorio delle parti?</a:t>
            </a:r>
          </a:p>
          <a:p>
            <a:pPr marL="0" indent="0">
              <a:buFont typeface="Wingdings" pitchFamily="2" charset="2"/>
              <a:buNone/>
            </a:pPr>
            <a:endParaRPr lang="it-IT" sz="2400" smtClean="0">
              <a:ea typeface="ＭＳ Ｐゴシック" pitchFamily="34" charset="-128"/>
            </a:endParaRPr>
          </a:p>
          <a:p>
            <a:pPr marL="0" indent="0">
              <a:buFont typeface="Wingdings" pitchFamily="2" charset="2"/>
              <a:buNone/>
            </a:pPr>
            <a:endParaRPr lang="it-IT" sz="2400" smtClean="0">
              <a:ea typeface="ＭＳ Ｐゴシック" pitchFamily="34" charset="-128"/>
            </a:endParaRPr>
          </a:p>
          <a:p>
            <a:pPr marL="0" indent="0">
              <a:buFont typeface="Wingdings" pitchFamily="2" charset="2"/>
              <a:buNone/>
            </a:pPr>
            <a:r>
              <a:rPr lang="it-IT" sz="2400" smtClean="0">
                <a:ea typeface="ＭＳ Ｐゴシック" pitchFamily="34" charset="-128"/>
              </a:rPr>
              <a:t>Cass. 7282/2010: rigetta il motivo di censura basato sul mancato avviso alle parti della convocazione degli affidatari perché la convocazione era rivolta soltanto a valutare «lo stato di salute anche psichico dei minori e quindi l</a:t>
            </a:r>
            <a:r>
              <a:rPr lang="ja-JP" altLang="it-IT" sz="2400" smtClean="0">
                <a:ea typeface="ＭＳ Ｐゴシック" pitchFamily="34" charset="-128"/>
              </a:rPr>
              <a:t>’</a:t>
            </a:r>
            <a:r>
              <a:rPr lang="it-IT" altLang="ja-JP" sz="2400" smtClean="0">
                <a:ea typeface="ＭＳ Ｐゴシック" pitchFamily="34" charset="-128"/>
              </a:rPr>
              <a:t>esito fino a quella data delle rispettive collocazioni» e quindi le risultanze del colloquio non avevano influito sull</a:t>
            </a:r>
            <a:r>
              <a:rPr lang="ja-JP" altLang="it-IT" sz="2400" smtClean="0">
                <a:ea typeface="ＭＳ Ｐゴシック" pitchFamily="34" charset="-128"/>
              </a:rPr>
              <a:t>’</a:t>
            </a:r>
            <a:r>
              <a:rPr lang="it-IT" altLang="ja-JP" sz="2400" smtClean="0">
                <a:ea typeface="ＭＳ Ｐゴシック" pitchFamily="34" charset="-128"/>
              </a:rPr>
              <a:t>iter logico che aveva condotto alla pronuncia di adottabilità.</a:t>
            </a:r>
            <a:endParaRPr lang="it-IT" sz="2400"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
        <p:nvSpPr>
          <p:cNvPr id="5" name="AutoShape 6"/>
          <p:cNvSpPr>
            <a:spLocks noChangeArrowheads="1"/>
          </p:cNvSpPr>
          <p:nvPr/>
        </p:nvSpPr>
        <p:spPr bwMode="auto">
          <a:xfrm>
            <a:off x="3276600" y="3348038"/>
            <a:ext cx="657225" cy="503237"/>
          </a:xfrm>
          <a:prstGeom prst="downArrow">
            <a:avLst>
              <a:gd name="adj1" fmla="val 50000"/>
              <a:gd name="adj2" fmla="val 25000"/>
            </a:avLst>
          </a:prstGeom>
          <a:solidFill>
            <a:schemeClr val="accent1">
              <a:lumMod val="75000"/>
            </a:schemeClr>
          </a:solidFill>
          <a:ln w="12700">
            <a:solidFill>
              <a:schemeClr val="tx1">
                <a:lumMod val="85000"/>
                <a:lumOff val="15000"/>
              </a:schemeClr>
            </a:solidFill>
            <a:miter lim="800000"/>
            <a:headEnd/>
            <a:tailEnd/>
          </a:ln>
          <a:effectLst/>
        </p:spPr>
        <p:txBody>
          <a:bodyPr wrap="none" anchor="ct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defRPr/>
            </a:pPr>
            <a:endParaRPr lang="it-IT" altLang="it-IT" sz="1800">
              <a:ea typeface="+mn-ea"/>
            </a:endParaRPr>
          </a:p>
        </p:txBody>
      </p:sp>
    </p:spTree>
  </p:cSld>
  <p:clrMapOvr>
    <a:masterClrMapping/>
  </p:clrMapOvr>
  <p:transition>
    <p:cover dir="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endParaRPr lang="it-IT" sz="1200" smtClean="0">
              <a:ea typeface="ＭＳ Ｐゴシック" pitchFamily="34" charset="-128"/>
            </a:endParaRPr>
          </a:p>
          <a:p>
            <a:pPr marL="0" indent="0"/>
            <a:r>
              <a:rPr lang="it-IT" sz="2400" smtClean="0">
                <a:ea typeface="ＭＳ Ｐゴシック" pitchFamily="34" charset="-128"/>
              </a:rPr>
              <a:t>In caso affermativo il tribunale minorile assume accortezze per evitare di rendere note le generalità degli affidatari?</a:t>
            </a:r>
          </a:p>
          <a:p>
            <a:pPr marL="0" indent="0"/>
            <a:endParaRPr lang="it-IT" sz="2400" smtClean="0">
              <a:ea typeface="ＭＳ Ｐゴシック" pitchFamily="34" charset="-128"/>
            </a:endParaRPr>
          </a:p>
          <a:p>
            <a:pPr marL="0" indent="0">
              <a:buFont typeface="Wingdings" pitchFamily="2" charset="2"/>
              <a:buNone/>
            </a:pPr>
            <a:r>
              <a:rPr lang="it-IT" sz="2400" smtClean="0">
                <a:ea typeface="ＭＳ Ｐゴシック" pitchFamily="34" charset="-128"/>
              </a:rPr>
              <a:t>Potrebbe trattarsi delle seguenti cautele:</a:t>
            </a:r>
          </a:p>
          <a:p>
            <a:pPr marL="0" indent="0"/>
            <a:r>
              <a:rPr lang="it-IT" sz="2400" smtClean="0">
                <a:ea typeface="ＭＳ Ｐゴシック" pitchFamily="34" charset="-128"/>
              </a:rPr>
              <a:t>Il decreto di convocazione potrebbe essere privo di indicazione di generalità e fatto pervenire agli affidatari a mezzo del Servizio Sociale;</a:t>
            </a:r>
          </a:p>
          <a:p>
            <a:pPr marL="0" indent="0"/>
            <a:r>
              <a:rPr lang="it-IT" sz="2400" smtClean="0">
                <a:ea typeface="ＭＳ Ｐゴシック" pitchFamily="34" charset="-128"/>
              </a:rPr>
              <a:t>Potrebbe essere anticipato il contraddittorio consentendo alle parti di anticipare al giudice le domande che rivolgerebbero agli affidatari e consegnando il verbale di audizione senza generalità degli affidatari</a:t>
            </a:r>
          </a:p>
          <a:p>
            <a:pPr marL="0" indent="0"/>
            <a:endParaRPr lang="it-IT" sz="2400" smtClean="0">
              <a:ea typeface="ＭＳ Ｐゴシック" pitchFamily="34" charset="-128"/>
            </a:endParaRPr>
          </a:p>
          <a:p>
            <a:pPr marL="0" indent="0">
              <a:buFont typeface="Wingdings" pitchFamily="2" charset="2"/>
              <a:buNone/>
            </a:pPr>
            <a:endParaRPr lang="it-IT" sz="2400" smtClean="0">
              <a:ea typeface="ＭＳ Ｐゴシック" pitchFamily="34" charset="-128"/>
            </a:endParaRPr>
          </a:p>
          <a:p>
            <a:pPr marL="0" indent="0" algn="ctr">
              <a:buFont typeface="Wingdings" pitchFamily="2" charset="2"/>
              <a:buNone/>
            </a:pPr>
            <a:endParaRPr lang="it-IT" sz="2400" smtClean="0">
              <a:ea typeface="ＭＳ Ｐゴシック" pitchFamily="34" charset="-128"/>
            </a:endParaRPr>
          </a:p>
          <a:p>
            <a:pPr marL="0" indent="0">
              <a:buFont typeface="Wingdings" pitchFamily="2" charset="2"/>
              <a:buNone/>
            </a:pPr>
            <a:endParaRPr lang="it-IT" sz="2400"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endParaRPr lang="it-IT" sz="1200" smtClean="0">
              <a:ea typeface="ＭＳ Ｐゴシック" pitchFamily="34" charset="-128"/>
            </a:endParaRPr>
          </a:p>
          <a:p>
            <a:pPr marL="0" indent="0">
              <a:buFont typeface="Wingdings" pitchFamily="2" charset="2"/>
              <a:buNone/>
            </a:pPr>
            <a:endParaRPr lang="it-IT" sz="2400" smtClean="0">
              <a:ea typeface="ＭＳ Ｐゴシック" pitchFamily="34" charset="-128"/>
            </a:endParaRPr>
          </a:p>
          <a:p>
            <a:pPr marL="0" indent="0"/>
            <a:r>
              <a:rPr lang="it-IT" sz="2400" smtClean="0">
                <a:ea typeface="ＭＳ Ｐゴシック" pitchFamily="34" charset="-128"/>
              </a:rPr>
              <a:t>A tutela degli affidatari è consentito loro di far pervenire al Tribunale le proprie memorie nell</a:t>
            </a:r>
            <a:r>
              <a:rPr lang="ja-JP" altLang="it-IT" sz="2400" smtClean="0">
                <a:ea typeface="ＭＳ Ｐゴシック" pitchFamily="34" charset="-128"/>
              </a:rPr>
              <a:t>’</a:t>
            </a:r>
            <a:r>
              <a:rPr lang="it-IT" altLang="ja-JP" sz="2400" smtClean="0">
                <a:ea typeface="ＭＳ Ｐゴシック" pitchFamily="34" charset="-128"/>
              </a:rPr>
              <a:t>interesse del minore omettendo le proprie generalità? In tal caso come è possibile accertarsi che gli scritti provengano proprio dagli affidatari?</a:t>
            </a:r>
          </a:p>
          <a:p>
            <a:pPr marL="0" indent="0"/>
            <a:endParaRPr lang="it-IT" sz="2400" smtClean="0">
              <a:ea typeface="ＭＳ Ｐゴシック" pitchFamily="34" charset="-128"/>
            </a:endParaRPr>
          </a:p>
          <a:p>
            <a:pPr marL="0" indent="0"/>
            <a:endParaRPr lang="it-IT" sz="2400" smtClean="0">
              <a:ea typeface="ＭＳ Ｐゴシック" pitchFamily="34" charset="-128"/>
            </a:endParaRPr>
          </a:p>
          <a:p>
            <a:pPr marL="0" indent="0">
              <a:buFont typeface="Wingdings" pitchFamily="2" charset="2"/>
              <a:buNone/>
            </a:pPr>
            <a:endParaRPr lang="it-IT" sz="2400"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6"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contenuto 2"/>
          <p:cNvSpPr>
            <a:spLocks noGrp="1"/>
          </p:cNvSpPr>
          <p:nvPr>
            <p:ph idx="1"/>
          </p:nvPr>
        </p:nvSpPr>
        <p:spPr>
          <a:xfrm>
            <a:off x="685800" y="2492375"/>
            <a:ext cx="5829300" cy="6040438"/>
          </a:xfrm>
        </p:spPr>
        <p:txBody>
          <a:bodyPr/>
          <a:lstStyle/>
          <a:p>
            <a:r>
              <a:rPr lang="it-IT" smtClean="0">
                <a:ea typeface="ＭＳ Ｐゴシック" pitchFamily="34" charset="-128"/>
              </a:rPr>
              <a:t>LA NUOVA PROCEDURA DI CUI ALLA L. 173/2015 CHE  SEGUE ALLA DICHIARAZIONE DI ADOTTABILITÀ DEL MINORE</a:t>
            </a:r>
          </a:p>
        </p:txBody>
      </p:sp>
      <p:sp>
        <p:nvSpPr>
          <p:cNvPr id="6"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2563813"/>
            <a:ext cx="5829300" cy="6040437"/>
          </a:xfrm>
        </p:spPr>
        <p:txBody>
          <a:bodyPr/>
          <a:lstStyle/>
          <a:p>
            <a:pPr marL="0" indent="0">
              <a:buFont typeface="Wingdings" pitchFamily="2" charset="2"/>
              <a:buNone/>
            </a:pPr>
            <a:r>
              <a:rPr lang="it-IT" smtClean="0">
                <a:ea typeface="ＭＳ Ｐゴシック" pitchFamily="34" charset="-128"/>
              </a:rPr>
              <a:t>DOMANDA DI ADOZIONE LEGITTIMANTE NOMINATIVA</a:t>
            </a:r>
          </a:p>
          <a:p>
            <a:pPr marL="0" indent="0">
              <a:buFont typeface="Wingdings" pitchFamily="2" charset="2"/>
              <a:buNone/>
            </a:pPr>
            <a:endParaRPr lang="it-IT" smtClean="0">
              <a:ea typeface="ＭＳ Ｐゴシック" pitchFamily="34" charset="-128"/>
            </a:endParaRPr>
          </a:p>
          <a:p>
            <a:pPr marL="0" indent="0">
              <a:buFont typeface="Wingdings" pitchFamily="2" charset="2"/>
              <a:buNone/>
            </a:pPr>
            <a:r>
              <a:rPr lang="it-IT" smtClean="0">
                <a:ea typeface="ＭＳ Ｐゴシック" pitchFamily="34" charset="-128"/>
              </a:rPr>
              <a:t>Il TM accerta e valuta, oltre allo stato di adottabilità del minore:</a:t>
            </a:r>
          </a:p>
          <a:p>
            <a:pPr marL="0" indent="0"/>
            <a:r>
              <a:rPr lang="it-IT" smtClean="0">
                <a:ea typeface="ＭＳ Ｐゴシック" pitchFamily="34" charset="-128"/>
              </a:rPr>
              <a:t>La sussistenza nella coppia affidataria dei requisiti di cui all</a:t>
            </a:r>
            <a:r>
              <a:rPr lang="ja-JP" altLang="it-IT" smtClean="0">
                <a:ea typeface="ＭＳ Ｐゴシック" pitchFamily="34" charset="-128"/>
              </a:rPr>
              <a:t>’</a:t>
            </a:r>
            <a:r>
              <a:rPr lang="it-IT" altLang="ja-JP" smtClean="0">
                <a:ea typeface="ＭＳ Ｐゴシック" pitchFamily="34" charset="-128"/>
              </a:rPr>
              <a:t>art. 6 l. ad.;</a:t>
            </a:r>
          </a:p>
          <a:p>
            <a:pPr marL="0" indent="0"/>
            <a:r>
              <a:rPr lang="it-IT" smtClean="0">
                <a:ea typeface="ＭＳ Ｐゴシック" pitchFamily="34" charset="-128"/>
              </a:rPr>
              <a:t>L</a:t>
            </a:r>
            <a:r>
              <a:rPr lang="ja-JP" altLang="it-IT" smtClean="0">
                <a:ea typeface="ＭＳ Ｐゴシック" pitchFamily="34" charset="-128"/>
              </a:rPr>
              <a:t>’</a:t>
            </a:r>
            <a:r>
              <a:rPr lang="it-IT" altLang="ja-JP" smtClean="0">
                <a:ea typeface="ＭＳ Ｐゴシック" pitchFamily="34" charset="-128"/>
              </a:rPr>
              <a:t>esistenza di «prolungati periodi di affidamento»;</a:t>
            </a:r>
          </a:p>
          <a:p>
            <a:pPr marL="0" indent="0"/>
            <a:r>
              <a:rPr lang="it-IT" smtClean="0">
                <a:ea typeface="ＭＳ Ｐゴシック" pitchFamily="34" charset="-128"/>
              </a:rPr>
              <a:t>L</a:t>
            </a:r>
            <a:r>
              <a:rPr lang="ja-JP" altLang="it-IT" smtClean="0">
                <a:ea typeface="ＭＳ Ｐゴシック" pitchFamily="34" charset="-128"/>
              </a:rPr>
              <a:t>’</a:t>
            </a:r>
            <a:r>
              <a:rPr lang="it-IT" altLang="ja-JP" smtClean="0">
                <a:ea typeface="ＭＳ Ｐゴシック" pitchFamily="34" charset="-128"/>
              </a:rPr>
              <a:t>esistenza di «legami affettivi significativi e del rapporto stabile e duraturo».</a:t>
            </a:r>
            <a:endParaRPr lang="it-IT" smtClean="0">
              <a:ea typeface="ＭＳ Ｐゴシック" pitchFamily="34" charset="-128"/>
            </a:endParaRPr>
          </a:p>
        </p:txBody>
      </p:sp>
      <p:sp>
        <p:nvSpPr>
          <p:cNvPr id="6"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2563813"/>
            <a:ext cx="5829300" cy="6040437"/>
          </a:xfrm>
        </p:spPr>
        <p:txBody>
          <a:bodyPr/>
          <a:lstStyle/>
          <a:p>
            <a:pPr marL="0" indent="0">
              <a:buFont typeface="Wingdings" pitchFamily="2" charset="2"/>
              <a:buNone/>
            </a:pPr>
            <a:r>
              <a:rPr lang="it-IT" sz="2400" smtClean="0">
                <a:ea typeface="ＭＳ Ｐゴシック" pitchFamily="34" charset="-128"/>
              </a:rPr>
              <a:t>QUESITI:</a:t>
            </a:r>
          </a:p>
          <a:p>
            <a:pPr marL="0" indent="0">
              <a:buFont typeface="Wingdings" pitchFamily="2" charset="2"/>
              <a:buNone/>
            </a:pPr>
            <a:endParaRPr lang="it-IT" sz="2400" smtClean="0">
              <a:ea typeface="ＭＳ Ｐゴシック" pitchFamily="34" charset="-128"/>
            </a:endParaRPr>
          </a:p>
          <a:p>
            <a:pPr marL="0" indent="0"/>
            <a:r>
              <a:rPr lang="it-IT" sz="2400" smtClean="0">
                <a:ea typeface="ＭＳ Ｐゴシック" pitchFamily="34" charset="-128"/>
              </a:rPr>
              <a:t>Il provvedimento di eventuale rigetto della domanda di adozione nominativa sarà motivato e notificato agli affidatari?</a:t>
            </a:r>
          </a:p>
          <a:p>
            <a:pPr marL="0" indent="0"/>
            <a:r>
              <a:rPr lang="it-IT" sz="2400" smtClean="0">
                <a:ea typeface="ＭＳ Ｐゴシック" pitchFamily="34" charset="-128"/>
              </a:rPr>
              <a:t>Potrà essere impugnato?</a:t>
            </a:r>
          </a:p>
          <a:p>
            <a:pPr marL="0" indent="0"/>
            <a:r>
              <a:rPr lang="it-IT" sz="2400" smtClean="0">
                <a:ea typeface="ＭＳ Ｐゴシック" pitchFamily="34" charset="-128"/>
              </a:rPr>
              <a:t>Gli affidatari saranno notiziati dell</a:t>
            </a:r>
            <a:r>
              <a:rPr lang="ja-JP" altLang="it-IT" sz="2400" smtClean="0">
                <a:ea typeface="ＭＳ Ｐゴシック" pitchFamily="34" charset="-128"/>
              </a:rPr>
              <a:t>’</a:t>
            </a:r>
            <a:r>
              <a:rPr lang="it-IT" altLang="ja-JP" sz="2400" smtClean="0">
                <a:ea typeface="ＭＳ Ｐゴシック" pitchFamily="34" charset="-128"/>
              </a:rPr>
              <a:t>avvenuta dichiarazione di adottabilità del minore ed informati della loro facoltà di domandarne l</a:t>
            </a:r>
            <a:r>
              <a:rPr lang="ja-JP" altLang="it-IT" sz="2400" smtClean="0">
                <a:ea typeface="ＭＳ Ｐゴシック" pitchFamily="34" charset="-128"/>
              </a:rPr>
              <a:t>’</a:t>
            </a:r>
            <a:r>
              <a:rPr lang="it-IT" altLang="ja-JP" sz="2400" smtClean="0">
                <a:ea typeface="ＭＳ Ｐゴシック" pitchFamily="34" charset="-128"/>
              </a:rPr>
              <a:t>adozione? Ciò avverrà in tutti i casi o solo per gli affidatari aventi i requisiti per l</a:t>
            </a:r>
            <a:r>
              <a:rPr lang="ja-JP" altLang="it-IT" sz="2400" smtClean="0">
                <a:ea typeface="ＭＳ Ｐゴシック" pitchFamily="34" charset="-128"/>
              </a:rPr>
              <a:t>’</a:t>
            </a:r>
            <a:r>
              <a:rPr lang="it-IT" altLang="ja-JP" sz="2400" smtClean="0">
                <a:ea typeface="ＭＳ Ｐゴシック" pitchFamily="34" charset="-128"/>
              </a:rPr>
              <a:t>adozione legittimante?</a:t>
            </a:r>
            <a:endParaRPr lang="it-IT" sz="2400" smtClean="0">
              <a:ea typeface="ＭＳ Ｐゴシック" pitchFamily="34" charset="-128"/>
            </a:endParaRPr>
          </a:p>
        </p:txBody>
      </p:sp>
      <p:sp>
        <p:nvSpPr>
          <p:cNvPr id="6"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Segnaposto contenuto 2"/>
          <p:cNvSpPr>
            <a:spLocks noGrp="1"/>
          </p:cNvSpPr>
          <p:nvPr>
            <p:ph idx="1"/>
          </p:nvPr>
        </p:nvSpPr>
        <p:spPr/>
        <p:txBody>
          <a:bodyPr/>
          <a:lstStyle/>
          <a:p>
            <a:r>
              <a:rPr lang="it-IT" sz="2400" smtClean="0">
                <a:ea typeface="ＭＳ Ｐゴシック" pitchFamily="34" charset="-128"/>
              </a:rPr>
              <a:t>LA PARTECIPAZIONE DEGLI AFFIDATARI AI PROCEDIMENTI MINORILI</a:t>
            </a:r>
          </a:p>
          <a:p>
            <a:pPr algn="ctr">
              <a:buFont typeface="Wingdings" pitchFamily="2" charset="2"/>
              <a:buNone/>
            </a:pPr>
            <a:endParaRPr lang="it-IT" sz="2400" smtClean="0">
              <a:ea typeface="ＭＳ Ｐゴシック" pitchFamily="34" charset="-128"/>
            </a:endParaRPr>
          </a:p>
          <a:p>
            <a:pPr algn="ctr">
              <a:buFont typeface="Wingdings" pitchFamily="2" charset="2"/>
              <a:buNone/>
            </a:pPr>
            <a:r>
              <a:rPr lang="it-IT" sz="2400" smtClean="0">
                <a:ea typeface="ＭＳ Ｐゴシック" pitchFamily="34" charset="-128"/>
              </a:rPr>
              <a:t>Art. 2 l. 173/2015</a:t>
            </a:r>
          </a:p>
          <a:p>
            <a:pPr>
              <a:buFont typeface="Wingdings" pitchFamily="2" charset="2"/>
              <a:buNone/>
            </a:pPr>
            <a:r>
              <a:rPr lang="it-IT" sz="2400" smtClean="0">
                <a:ea typeface="ＭＳ Ｐゴシック" pitchFamily="34" charset="-128"/>
              </a:rPr>
              <a:t>All</a:t>
            </a:r>
            <a:r>
              <a:rPr lang="it-IT" altLang="it-IT" sz="2400" smtClean="0">
                <a:ea typeface="ＭＳ Ｐゴシック" pitchFamily="34" charset="-128"/>
              </a:rPr>
              <a:t>’</a:t>
            </a:r>
            <a:r>
              <a:rPr lang="it-IT" sz="2400" smtClean="0">
                <a:ea typeface="ＭＳ Ｐゴシック" pitchFamily="34" charset="-128"/>
              </a:rPr>
              <a:t>art. 5, comma 1 della legge 184/1983 l</a:t>
            </a:r>
            <a:r>
              <a:rPr lang="it-IT" altLang="it-IT" sz="2400" smtClean="0">
                <a:ea typeface="ＭＳ Ｐゴシック" pitchFamily="34" charset="-128"/>
              </a:rPr>
              <a:t>’</a:t>
            </a:r>
            <a:r>
              <a:rPr lang="it-IT" sz="2400" smtClean="0">
                <a:ea typeface="ＭＳ Ｐゴシック" pitchFamily="34" charset="-128"/>
              </a:rPr>
              <a:t>ultimo periodo è sostituito dal presente: </a:t>
            </a:r>
          </a:p>
          <a:p>
            <a:pPr algn="ctr">
              <a:buFont typeface="Wingdings" pitchFamily="2" charset="2"/>
              <a:buNone/>
            </a:pPr>
            <a:endParaRPr lang="it-IT" sz="2400" smtClean="0">
              <a:ea typeface="ＭＳ Ｐゴシック" pitchFamily="34" charset="-128"/>
            </a:endParaRPr>
          </a:p>
          <a:p>
            <a:pPr>
              <a:buFont typeface="Wingdings" pitchFamily="2" charset="2"/>
              <a:buNone/>
            </a:pPr>
            <a:r>
              <a:rPr lang="it-IT" sz="2400" smtClean="0">
                <a:ea typeface="ＭＳ Ｐゴシック" pitchFamily="34" charset="-128"/>
              </a:rPr>
              <a:t>«L</a:t>
            </a:r>
            <a:r>
              <a:rPr lang="it-IT" altLang="it-IT" sz="2400" smtClean="0">
                <a:ea typeface="ＭＳ Ｐゴシック" pitchFamily="34" charset="-128"/>
              </a:rPr>
              <a:t>’</a:t>
            </a:r>
            <a:r>
              <a:rPr lang="it-IT" sz="2400" smtClean="0">
                <a:ea typeface="ＭＳ Ｐゴシック" pitchFamily="34" charset="-128"/>
              </a:rPr>
              <a:t>affidatario o l</a:t>
            </a:r>
            <a:r>
              <a:rPr lang="it-IT" altLang="it-IT" sz="2400" smtClean="0">
                <a:ea typeface="ＭＳ Ｐゴシック" pitchFamily="34" charset="-128"/>
              </a:rPr>
              <a:t>’</a:t>
            </a:r>
            <a:r>
              <a:rPr lang="it-IT" sz="2400" smtClean="0">
                <a:ea typeface="ＭＳ Ｐゴシック" pitchFamily="34" charset="-128"/>
              </a:rPr>
              <a:t>eventuale famiglia collocataria devono essere convocati, a pena di nullità, nei procedimenti civili in materia di responsabilità genitoriale, di affidamento e di adottabilità relativi al minore affidato ed hanno facoltà di presentare memorie scritte nell</a:t>
            </a:r>
            <a:r>
              <a:rPr lang="it-IT" altLang="it-IT" sz="2400" smtClean="0">
                <a:ea typeface="ＭＳ Ｐゴシック" pitchFamily="34" charset="-128"/>
              </a:rPr>
              <a:t>’</a:t>
            </a:r>
            <a:r>
              <a:rPr lang="it-IT" sz="2400" smtClean="0">
                <a:ea typeface="ＭＳ Ｐゴシック" pitchFamily="34" charset="-128"/>
              </a:rPr>
              <a:t>interesse del minore»</a:t>
            </a:r>
          </a:p>
        </p:txBody>
      </p:sp>
      <p:sp>
        <p:nvSpPr>
          <p:cNvPr id="6"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egnaposto contenuto 2"/>
          <p:cNvSpPr>
            <a:spLocks noGrp="1"/>
          </p:cNvSpPr>
          <p:nvPr>
            <p:ph idx="1"/>
          </p:nvPr>
        </p:nvSpPr>
        <p:spPr>
          <a:xfrm>
            <a:off x="685800" y="2563813"/>
            <a:ext cx="5829300" cy="6040437"/>
          </a:xfrm>
        </p:spPr>
        <p:txBody>
          <a:bodyPr/>
          <a:lstStyle/>
          <a:p>
            <a:pPr marL="0" indent="0">
              <a:buFont typeface="Wingdings" pitchFamily="2" charset="2"/>
              <a:buNone/>
            </a:pPr>
            <a:r>
              <a:rPr lang="it-IT" smtClean="0">
                <a:ea typeface="ＭＳ Ｐゴシック" pitchFamily="34" charset="-128"/>
              </a:rPr>
              <a:t>DOMANDA DI ADOZIONE IN CASI PARTICOLARI</a:t>
            </a:r>
          </a:p>
          <a:p>
            <a:pPr marL="0" indent="0">
              <a:buFont typeface="Wingdings" pitchFamily="2" charset="2"/>
              <a:buNone/>
            </a:pPr>
            <a:endParaRPr lang="it-IT" smtClean="0">
              <a:ea typeface="ＭＳ Ｐゴシック" pitchFamily="34" charset="-128"/>
            </a:endParaRPr>
          </a:p>
          <a:p>
            <a:pPr marL="0" indent="0">
              <a:buFont typeface="Wingdings" pitchFamily="2" charset="2"/>
              <a:buNone/>
            </a:pPr>
            <a:r>
              <a:rPr lang="it-IT" smtClean="0">
                <a:ea typeface="ＭＳ Ｐゴシック" pitchFamily="34" charset="-128"/>
              </a:rPr>
              <a:t>È sufficientemente tutelata l</a:t>
            </a:r>
            <a:r>
              <a:rPr lang="it-IT" altLang="it-IT" smtClean="0">
                <a:ea typeface="ＭＳ Ｐゴシック" pitchFamily="34" charset="-128"/>
              </a:rPr>
              <a:t>’</a:t>
            </a:r>
            <a:r>
              <a:rPr lang="it-IT" smtClean="0">
                <a:ea typeface="ＭＳ Ｐゴシック" pitchFamily="34" charset="-128"/>
              </a:rPr>
              <a:t>aspettativa all</a:t>
            </a:r>
            <a:r>
              <a:rPr lang="it-IT" altLang="it-IT" smtClean="0">
                <a:ea typeface="ＭＳ Ｐゴシック" pitchFamily="34" charset="-128"/>
              </a:rPr>
              <a:t>’</a:t>
            </a:r>
            <a:r>
              <a:rPr lang="it-IT" smtClean="0">
                <a:ea typeface="ＭＳ Ｐゴシック" pitchFamily="34" charset="-128"/>
              </a:rPr>
              <a:t>adozione dell</a:t>
            </a:r>
            <a:r>
              <a:rPr lang="it-IT" altLang="it-IT" smtClean="0">
                <a:ea typeface="ＭＳ Ｐゴシック" pitchFamily="34" charset="-128"/>
              </a:rPr>
              <a:t>’</a:t>
            </a:r>
            <a:r>
              <a:rPr lang="it-IT" smtClean="0">
                <a:ea typeface="ＭＳ Ｐゴシック" pitchFamily="34" charset="-128"/>
              </a:rPr>
              <a:t>affidatario o degli affidatari non aventi i requisiti per l</a:t>
            </a:r>
            <a:r>
              <a:rPr lang="it-IT" altLang="it-IT" smtClean="0">
                <a:ea typeface="ＭＳ Ｐゴシック" pitchFamily="34" charset="-128"/>
              </a:rPr>
              <a:t>’</a:t>
            </a:r>
            <a:r>
              <a:rPr lang="it-IT" smtClean="0">
                <a:ea typeface="ＭＳ Ｐゴシック" pitchFamily="34" charset="-128"/>
              </a:rPr>
              <a:t>adozione di cui all</a:t>
            </a:r>
            <a:r>
              <a:rPr lang="it-IT" altLang="it-IT" smtClean="0">
                <a:ea typeface="ＭＳ Ｐゴシック" pitchFamily="34" charset="-128"/>
              </a:rPr>
              <a:t>’</a:t>
            </a:r>
            <a:r>
              <a:rPr lang="it-IT" smtClean="0">
                <a:ea typeface="ＭＳ Ｐゴシック" pitchFamily="34" charset="-128"/>
              </a:rPr>
              <a:t>art. 6 l.ad.?</a:t>
            </a:r>
          </a:p>
        </p:txBody>
      </p:sp>
      <p:sp>
        <p:nvSpPr>
          <p:cNvPr id="6"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endParaRPr lang="it-IT" sz="1200" smtClean="0">
              <a:ea typeface="ＭＳ Ｐゴシック" pitchFamily="34" charset="-128"/>
            </a:endParaRPr>
          </a:p>
          <a:p>
            <a:pPr marL="0" indent="0">
              <a:buFont typeface="Wingdings" pitchFamily="2" charset="2"/>
              <a:buNone/>
            </a:pPr>
            <a:r>
              <a:rPr lang="it-IT" sz="1800" smtClean="0">
                <a:ea typeface="ＭＳ Ｐゴシック" pitchFamily="34" charset="-128"/>
              </a:rPr>
              <a:t>Gli affidatari possono proporre domanda ai sensi dell</a:t>
            </a:r>
            <a:r>
              <a:rPr lang="ja-JP" altLang="it-IT" sz="1800" smtClean="0">
                <a:ea typeface="ＭＳ Ｐゴシック" pitchFamily="34" charset="-128"/>
              </a:rPr>
              <a:t>’</a:t>
            </a:r>
            <a:r>
              <a:rPr lang="it-IT" altLang="ja-JP" sz="1800" smtClean="0">
                <a:ea typeface="ＭＳ Ｐゴシック" pitchFamily="34" charset="-128"/>
              </a:rPr>
              <a:t>art. 44, ma:</a:t>
            </a:r>
          </a:p>
          <a:p>
            <a:pPr marL="0" indent="0">
              <a:buFont typeface="Wingdings" pitchFamily="2" charset="2"/>
              <a:buNone/>
            </a:pPr>
            <a:endParaRPr lang="it-IT" sz="1800" smtClean="0">
              <a:ea typeface="ＭＳ Ｐゴシック" pitchFamily="34" charset="-128"/>
            </a:endParaRPr>
          </a:p>
          <a:p>
            <a:pPr marL="0" indent="0"/>
            <a:r>
              <a:rPr lang="it-IT" sz="1800" smtClean="0">
                <a:ea typeface="ＭＳ Ｐゴシック" pitchFamily="34" charset="-128"/>
              </a:rPr>
              <a:t>Il riferimento al rapporto stabile e duraturo «anche maturato nell</a:t>
            </a:r>
            <a:r>
              <a:rPr lang="ja-JP" altLang="it-IT" sz="1800" smtClean="0">
                <a:ea typeface="ＭＳ Ｐゴシック" pitchFamily="34" charset="-128"/>
              </a:rPr>
              <a:t>’</a:t>
            </a:r>
            <a:r>
              <a:rPr lang="it-IT" altLang="ja-JP" sz="1800" smtClean="0">
                <a:ea typeface="ＭＳ Ｐゴシック" pitchFamily="34" charset="-128"/>
              </a:rPr>
              <a:t>ambito di un prolungato periodo di affidamento» è limitato all</a:t>
            </a:r>
            <a:r>
              <a:rPr lang="ja-JP" altLang="it-IT" sz="1800" smtClean="0">
                <a:ea typeface="ＭＳ Ｐゴシック" pitchFamily="34" charset="-128"/>
              </a:rPr>
              <a:t>’</a:t>
            </a:r>
            <a:r>
              <a:rPr lang="it-IT" altLang="ja-JP" sz="1800" smtClean="0">
                <a:ea typeface="ＭＳ Ｐゴシック" pitchFamily="34" charset="-128"/>
              </a:rPr>
              <a:t>ipotesi di cui all</a:t>
            </a:r>
            <a:r>
              <a:rPr lang="ja-JP" altLang="it-IT" sz="1800" smtClean="0">
                <a:ea typeface="ＭＳ Ｐゴシック" pitchFamily="34" charset="-128"/>
              </a:rPr>
              <a:t>’</a:t>
            </a:r>
            <a:r>
              <a:rPr lang="it-IT" altLang="ja-JP" sz="1800" smtClean="0">
                <a:ea typeface="ＭＳ Ｐゴシック" pitchFamily="34" charset="-128"/>
              </a:rPr>
              <a:t>art. 44 lett. a), da applicarsi a favore del solo minore «orfano di padre e di madre»;</a:t>
            </a:r>
          </a:p>
          <a:p>
            <a:pPr marL="0" indent="0">
              <a:buFont typeface="Wingdings" pitchFamily="2" charset="2"/>
              <a:buNone/>
            </a:pPr>
            <a:endParaRPr lang="it-IT" sz="1800" smtClean="0">
              <a:ea typeface="ＭＳ Ｐゴシック" pitchFamily="34" charset="-128"/>
            </a:endParaRPr>
          </a:p>
          <a:p>
            <a:pPr marL="0" indent="0"/>
            <a:r>
              <a:rPr lang="it-IT" sz="1800" smtClean="0">
                <a:ea typeface="ＭＳ Ｐゴシック" pitchFamily="34" charset="-128"/>
              </a:rPr>
              <a:t>Parte della giurisprudenza limita l</a:t>
            </a:r>
            <a:r>
              <a:rPr lang="ja-JP" altLang="it-IT" sz="1800" smtClean="0">
                <a:ea typeface="ＭＳ Ｐゴシック" pitchFamily="34" charset="-128"/>
              </a:rPr>
              <a:t>’</a:t>
            </a:r>
            <a:r>
              <a:rPr lang="it-IT" altLang="ja-JP" sz="1800" smtClean="0">
                <a:ea typeface="ＭＳ Ｐゴシック" pitchFamily="34" charset="-128"/>
              </a:rPr>
              <a:t>applicabilità dell</a:t>
            </a:r>
            <a:r>
              <a:rPr lang="ja-JP" altLang="it-IT" sz="1800" smtClean="0">
                <a:ea typeface="ＭＳ Ｐゴシック" pitchFamily="34" charset="-128"/>
              </a:rPr>
              <a:t>’</a:t>
            </a:r>
            <a:r>
              <a:rPr lang="it-IT" altLang="ja-JP" sz="1800" smtClean="0">
                <a:ea typeface="ＭＳ Ｐゴシック" pitchFamily="34" charset="-128"/>
              </a:rPr>
              <a:t>art. 44 lett. d) alle sole ipotesi in cui il minore non sia stato dichiarato in stato di adottabilità (Cass. Sez. I n. 22292/2013 richiamata da TM Milano sent. 261/2016; TM Milano sentenza 21 ottobre 2014 n. 28, inedita);</a:t>
            </a:r>
          </a:p>
          <a:p>
            <a:pPr marL="0" indent="0">
              <a:buFont typeface="Wingdings" pitchFamily="2" charset="2"/>
              <a:buNone/>
            </a:pPr>
            <a:endParaRPr lang="it-IT" sz="1800" smtClean="0">
              <a:ea typeface="ＭＳ Ｐゴシック" pitchFamily="34" charset="-128"/>
            </a:endParaRPr>
          </a:p>
          <a:p>
            <a:pPr marL="0" indent="0"/>
            <a:r>
              <a:rPr lang="it-IT" sz="1800" smtClean="0">
                <a:ea typeface="ＭＳ Ｐゴシック" pitchFamily="34" charset="-128"/>
              </a:rPr>
              <a:t> Nel caso in cui il minore sia dichiarato in stato di adottabilità il TM assumerà cautele volte ad evitare un abbinamento a scopo preadottivo prima di pronunciarsi sulla domanda ai sensi dell</a:t>
            </a:r>
            <a:r>
              <a:rPr lang="ja-JP" altLang="it-IT" sz="1800" smtClean="0">
                <a:ea typeface="ＭＳ Ｐゴシック" pitchFamily="34" charset="-128"/>
              </a:rPr>
              <a:t>’</a:t>
            </a:r>
            <a:r>
              <a:rPr lang="it-IT" altLang="ja-JP" sz="1800" smtClean="0">
                <a:ea typeface="ＭＳ Ｐゴシック" pitchFamily="34" charset="-128"/>
              </a:rPr>
              <a:t>art. 44 (evitando di incorrere nella condotta censurata dalla CEDU)?</a:t>
            </a:r>
            <a:endParaRPr lang="it-IT" sz="1800"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egnaposto contenuto 2"/>
          <p:cNvSpPr>
            <a:spLocks noGrp="1"/>
          </p:cNvSpPr>
          <p:nvPr>
            <p:ph idx="1"/>
          </p:nvPr>
        </p:nvSpPr>
        <p:spPr/>
        <p:txBody>
          <a:bodyPr/>
          <a:lstStyle/>
          <a:p>
            <a:r>
              <a:rPr lang="it-IT" sz="2200" smtClean="0">
                <a:ea typeface="ＭＳ Ｐゴシック" pitchFamily="34" charset="-128"/>
              </a:rPr>
              <a:t>MINORE IN AFFIDO CHE RIENTRA IN FAMIGLIA D</a:t>
            </a:r>
            <a:r>
              <a:rPr lang="it-IT" altLang="it-IT" sz="2200" smtClean="0">
                <a:ea typeface="ＭＳ Ｐゴシック" pitchFamily="34" charset="-128"/>
              </a:rPr>
              <a:t>’</a:t>
            </a:r>
            <a:r>
              <a:rPr lang="it-IT" sz="2200" smtClean="0">
                <a:ea typeface="ＭＳ Ｐゴシック" pitchFamily="34" charset="-128"/>
              </a:rPr>
              <a:t>ORIGINE O VIENE AFFIDATO O ADOTTATO DA UN</a:t>
            </a:r>
            <a:r>
              <a:rPr lang="it-IT" altLang="it-IT" sz="2200" smtClean="0">
                <a:ea typeface="ＭＳ Ｐゴシック" pitchFamily="34" charset="-128"/>
              </a:rPr>
              <a:t>’</a:t>
            </a:r>
            <a:r>
              <a:rPr lang="it-IT" sz="2200" smtClean="0">
                <a:ea typeface="ＭＳ Ｐゴシック" pitchFamily="34" charset="-128"/>
              </a:rPr>
              <a:t>ALTRA FAMIGLIA</a:t>
            </a:r>
          </a:p>
          <a:p>
            <a:pPr algn="ctr">
              <a:buFont typeface="Wingdings" pitchFamily="2" charset="2"/>
              <a:buNone/>
            </a:pPr>
            <a:endParaRPr lang="it-IT" sz="2000" smtClean="0">
              <a:ea typeface="ＭＳ Ｐゴシック" pitchFamily="34" charset="-128"/>
            </a:endParaRPr>
          </a:p>
          <a:p>
            <a:pPr algn="ctr">
              <a:buFont typeface="Wingdings" pitchFamily="2" charset="2"/>
              <a:buNone/>
            </a:pPr>
            <a:r>
              <a:rPr lang="it-IT" sz="2000" smtClean="0">
                <a:ea typeface="ＭＳ Ｐゴシック" pitchFamily="34" charset="-128"/>
              </a:rPr>
              <a:t>Art. 1 l. 173/2015</a:t>
            </a:r>
          </a:p>
          <a:p>
            <a:pPr>
              <a:buFont typeface="Wingdings" pitchFamily="2" charset="2"/>
              <a:buNone/>
            </a:pPr>
            <a:r>
              <a:rPr lang="it-IT" sz="2000" smtClean="0">
                <a:ea typeface="ＭＳ Ｐゴシック" pitchFamily="34" charset="-128"/>
              </a:rPr>
              <a:t>All</a:t>
            </a:r>
            <a:r>
              <a:rPr lang="it-IT" altLang="it-IT" sz="2000" smtClean="0">
                <a:ea typeface="ＭＳ Ｐゴシック" pitchFamily="34" charset="-128"/>
              </a:rPr>
              <a:t>’</a:t>
            </a:r>
            <a:r>
              <a:rPr lang="it-IT" sz="2000" smtClean="0">
                <a:ea typeface="ＭＳ Ｐゴシック" pitchFamily="34" charset="-128"/>
              </a:rPr>
              <a:t>art. 4 l. 184/1983 dopo il comma 5 sono inseriti i seguenti:</a:t>
            </a:r>
          </a:p>
          <a:p>
            <a:pPr>
              <a:buFont typeface="Wingdings" pitchFamily="2" charset="2"/>
              <a:buNone/>
            </a:pPr>
            <a:endParaRPr lang="it-IT" sz="1600" smtClean="0">
              <a:ea typeface="ＭＳ Ｐゴシック" pitchFamily="34" charset="-128"/>
            </a:endParaRPr>
          </a:p>
          <a:p>
            <a:pPr>
              <a:buFont typeface="Wingdings" pitchFamily="2" charset="2"/>
              <a:buNone/>
            </a:pPr>
            <a:r>
              <a:rPr lang="it-IT" sz="2000" smtClean="0">
                <a:ea typeface="ＭＳ Ｐゴシック" pitchFamily="34" charset="-128"/>
              </a:rPr>
              <a:t>5 ter:</a:t>
            </a:r>
          </a:p>
          <a:p>
            <a:pPr>
              <a:buFont typeface="Wingdings" pitchFamily="2" charset="2"/>
              <a:buNone/>
            </a:pPr>
            <a:r>
              <a:rPr lang="it-IT" sz="2000" smtClean="0">
                <a:ea typeface="ＭＳ Ｐゴシック" pitchFamily="34" charset="-128"/>
              </a:rPr>
              <a:t>«Qualora, a seguito di un periodo di affidamento, il minore faccia ritorno nella famiglia di origine o sia dato in affidamento ad altra famiglia o sia adottato da altra famiglia, è comunque tutelata, se rispondente all</a:t>
            </a:r>
            <a:r>
              <a:rPr lang="it-IT" altLang="it-IT" sz="2000" smtClean="0">
                <a:ea typeface="ＭＳ Ｐゴシック" pitchFamily="34" charset="-128"/>
              </a:rPr>
              <a:t>’</a:t>
            </a:r>
            <a:r>
              <a:rPr lang="it-IT" sz="2000" smtClean="0">
                <a:ea typeface="ＭＳ Ｐゴシック" pitchFamily="34" charset="-128"/>
              </a:rPr>
              <a:t>interesse del minore, la continuità delle positive relazioni socio-affettive consolidatesi durante l</a:t>
            </a:r>
            <a:r>
              <a:rPr lang="it-IT" altLang="it-IT" sz="2000" smtClean="0">
                <a:ea typeface="ＭＳ Ｐゴシック" pitchFamily="34" charset="-128"/>
              </a:rPr>
              <a:t>’</a:t>
            </a:r>
            <a:r>
              <a:rPr lang="it-IT" sz="2000" smtClean="0">
                <a:ea typeface="ＭＳ Ｐゴシック" pitchFamily="34" charset="-128"/>
              </a:rPr>
              <a:t>affidamento».</a:t>
            </a:r>
          </a:p>
        </p:txBody>
      </p:sp>
      <p:sp>
        <p:nvSpPr>
          <p:cNvPr id="4" name="Text Box 63"/>
          <p:cNvSpPr txBox="1">
            <a:spLocks noGrp="1" noChangeArrowheads="1"/>
          </p:cNvSpPr>
          <p:nvPr>
            <p:ph type="title"/>
          </p:nvPr>
        </p:nvSpPr>
        <p:spPr>
          <a:xfrm>
            <a:off x="685800" y="827088"/>
            <a:ext cx="5829300" cy="585787"/>
          </a:xfrm>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IL DIRITTO ALLA CONTINUITÀ AFFETTIVA</a:t>
            </a:r>
            <a:b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b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NELL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AFFIDO FAMILIARE                                      </a:t>
            </a:r>
          </a:p>
        </p:txBody>
      </p:sp>
    </p:spTree>
  </p:cSld>
  <p:clrMapOvr>
    <a:masterClrMapping/>
  </p:clrMapOvr>
  <p:transition>
    <p:cover dir="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egnaposto contenuto 2"/>
          <p:cNvSpPr>
            <a:spLocks noGrp="1"/>
          </p:cNvSpPr>
          <p:nvPr>
            <p:ph idx="1"/>
          </p:nvPr>
        </p:nvSpPr>
        <p:spPr>
          <a:xfrm>
            <a:off x="685800" y="2339975"/>
            <a:ext cx="5829300" cy="6040438"/>
          </a:xfrm>
        </p:spPr>
        <p:txBody>
          <a:bodyPr/>
          <a:lstStyle/>
          <a:p>
            <a:pPr marL="0" indent="0">
              <a:buFont typeface="Wingdings" pitchFamily="2" charset="2"/>
              <a:buNone/>
            </a:pPr>
            <a:r>
              <a:rPr lang="it-IT" sz="2200" smtClean="0">
                <a:ea typeface="ＭＳ Ｐゴシック" pitchFamily="34" charset="-128"/>
              </a:rPr>
              <a:t>QUESITI:</a:t>
            </a:r>
          </a:p>
          <a:p>
            <a:pPr marL="0" indent="0">
              <a:buFont typeface="Wingdings" pitchFamily="2" charset="2"/>
              <a:buNone/>
            </a:pPr>
            <a:endParaRPr lang="it-IT" sz="2200" smtClean="0">
              <a:ea typeface="ＭＳ Ｐゴシック" pitchFamily="34" charset="-128"/>
            </a:endParaRPr>
          </a:p>
          <a:p>
            <a:pPr marL="0" indent="0">
              <a:buFont typeface="Wingdings" pitchFamily="2" charset="2"/>
              <a:buNone/>
            </a:pPr>
            <a:r>
              <a:rPr lang="it-IT" sz="2200" smtClean="0">
                <a:ea typeface="ＭＳ Ｐゴシック" pitchFamily="34" charset="-128"/>
              </a:rPr>
              <a:t>In seno a quale procedimento e con quale provvedimento il Tribunale minorile decide di mantenere i rapporti tra il minore e gli affidatari?</a:t>
            </a:r>
          </a:p>
          <a:p>
            <a:pPr marL="0" indent="0">
              <a:buFont typeface="Wingdings" pitchFamily="2" charset="2"/>
              <a:buNone/>
            </a:pPr>
            <a:endParaRPr lang="it-IT" sz="2200" smtClean="0">
              <a:ea typeface="ＭＳ Ｐゴシック" pitchFamily="34" charset="-128"/>
            </a:endParaRPr>
          </a:p>
          <a:p>
            <a:pPr marL="0" indent="0">
              <a:buFont typeface="Wingdings" pitchFamily="2" charset="2"/>
              <a:buNone/>
            </a:pPr>
            <a:r>
              <a:rPr lang="it-IT" sz="2200" smtClean="0">
                <a:ea typeface="ＭＳ Ｐゴシック" pitchFamily="34" charset="-128"/>
              </a:rPr>
              <a:t>Nel caso in cui il Tribunale ometta tale previsione o ad essa non venga data esecuzione, come possono gli affidatari tutelare il proprio diritto a mantenere i propri rapporti con la famiglia d</a:t>
            </a:r>
            <a:r>
              <a:rPr lang="it-IT" altLang="it-IT" sz="2200" smtClean="0">
                <a:ea typeface="ＭＳ Ｐゴシック" pitchFamily="34" charset="-128"/>
              </a:rPr>
              <a:t>’</a:t>
            </a:r>
            <a:r>
              <a:rPr lang="it-IT" sz="2200" smtClean="0">
                <a:ea typeface="ＭＳ Ｐゴシック" pitchFamily="34" charset="-128"/>
              </a:rPr>
              <a:t>origine?</a:t>
            </a:r>
          </a:p>
          <a:p>
            <a:pPr marL="0" indent="0">
              <a:buFont typeface="Wingdings" pitchFamily="2" charset="2"/>
              <a:buNone/>
            </a:pPr>
            <a:r>
              <a:rPr lang="it-IT" sz="2200" smtClean="0">
                <a:ea typeface="ＭＳ Ｐゴシック" pitchFamily="34" charset="-128"/>
              </a:rPr>
              <a:t>Possono rivolgere le proprie istanze in via diretta al Tribunale depositando un autonomo ricorso ai sensi dell</a:t>
            </a:r>
            <a:r>
              <a:rPr lang="it-IT" altLang="it-IT" sz="2200" smtClean="0">
                <a:ea typeface="ＭＳ Ｐゴシック" pitchFamily="34" charset="-128"/>
              </a:rPr>
              <a:t>’</a:t>
            </a:r>
            <a:r>
              <a:rPr lang="it-IT" sz="2200" smtClean="0">
                <a:ea typeface="ＭＳ Ｐゴシック" pitchFamily="34" charset="-128"/>
              </a:rPr>
              <a:t>art. 330 e ss. c.c. oppure possono farlo solo in via indiretta, tramite segnalazione alla Procura oppure al Servizio Sociale?</a:t>
            </a:r>
          </a:p>
          <a:p>
            <a:pPr marL="0" indent="0">
              <a:buFont typeface="Wingdings" pitchFamily="2" charset="2"/>
              <a:buNone/>
            </a:pPr>
            <a:endParaRPr lang="it-IT" sz="2400" smtClean="0">
              <a:ea typeface="ＭＳ Ｐゴシック" pitchFamily="34" charset="-128"/>
            </a:endParaRPr>
          </a:p>
        </p:txBody>
      </p:sp>
      <p:sp>
        <p:nvSpPr>
          <p:cNvPr id="6"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r>
              <a:rPr lang="it-IT" smtClean="0">
                <a:ea typeface="ＭＳ Ｐゴシック" pitchFamily="34" charset="-128"/>
              </a:rPr>
              <a:t>LA QUALITÀ DI AFFIDATARI ALLA LUCE DELLA NUOVA LEGGE</a:t>
            </a:r>
          </a:p>
          <a:p>
            <a:pPr marL="0" indent="0">
              <a:buFont typeface="Wingdings" pitchFamily="2" charset="2"/>
              <a:buNone/>
            </a:pPr>
            <a:endParaRPr lang="it-IT" smtClean="0">
              <a:ea typeface="ＭＳ Ｐゴシック" pitchFamily="34" charset="-128"/>
            </a:endParaRPr>
          </a:p>
          <a:p>
            <a:pPr marL="0" indent="0"/>
            <a:r>
              <a:rPr lang="it-IT" smtClean="0">
                <a:ea typeface="ＭＳ Ｐゴシック" pitchFamily="34" charset="-128"/>
              </a:rPr>
              <a:t>Le norme di cui alla legge 173/2015 operano anche nel caso in cui il minore sia affidato al Comune o ai Servizi Sociali ed eventualmente collocato in comunità?</a:t>
            </a:r>
          </a:p>
          <a:p>
            <a:pPr marL="0" indent="0"/>
            <a:endParaRPr lang="it-IT" smtClean="0">
              <a:ea typeface="ＭＳ Ｐゴシック" pitchFamily="34" charset="-128"/>
            </a:endParaRPr>
          </a:p>
          <a:p>
            <a:pPr marL="0" indent="0"/>
            <a:endParaRPr lang="it-IT" smtClean="0">
              <a:ea typeface="ＭＳ Ｐゴシック" pitchFamily="34" charset="-128"/>
            </a:endParaRPr>
          </a:p>
          <a:p>
            <a:pPr marL="0" indent="0">
              <a:buFont typeface="Wingdings" pitchFamily="2" charset="2"/>
              <a:buNone/>
            </a:pPr>
            <a:endParaRPr lang="it-IT" sz="2000" smtClean="0">
              <a:ea typeface="ＭＳ Ｐゴシック" pitchFamily="34" charset="-128"/>
            </a:endParaRPr>
          </a:p>
        </p:txBody>
      </p:sp>
      <p:sp>
        <p:nvSpPr>
          <p:cNvPr id="6"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Font typeface="Wingdings" pitchFamily="2" charset="2"/>
              <a:buNone/>
            </a:pPr>
            <a:r>
              <a:rPr lang="it-IT" sz="2200" smtClean="0">
                <a:ea typeface="ＭＳ Ｐゴシック" pitchFamily="34" charset="-128"/>
              </a:rPr>
              <a:t>Trib. Milano, Sez. IX civ., ordinanza 26 novembre 2015 (est. G. Buffone)</a:t>
            </a:r>
          </a:p>
          <a:p>
            <a:pPr marL="0" indent="0">
              <a:buFont typeface="Wingdings" pitchFamily="2" charset="2"/>
              <a:buNone/>
            </a:pPr>
            <a:endParaRPr lang="it-IT" sz="2200" smtClean="0">
              <a:ea typeface="ＭＳ Ｐゴシック" pitchFamily="34" charset="-128"/>
            </a:endParaRPr>
          </a:p>
          <a:p>
            <a:pPr marL="0" indent="0">
              <a:buFont typeface="Wingdings" pitchFamily="2" charset="2"/>
              <a:buNone/>
            </a:pPr>
            <a:r>
              <a:rPr lang="it-IT" sz="2200" smtClean="0">
                <a:ea typeface="ＭＳ Ｐゴシック" pitchFamily="34" charset="-128"/>
              </a:rPr>
              <a:t>«In materia di procedimento civile avente ad oggetto (anche) la responsabilità genitoriale, la norma sulla partecipazione dell</a:t>
            </a:r>
            <a:r>
              <a:rPr lang="ja-JP" altLang="it-IT" sz="2200" smtClean="0">
                <a:ea typeface="ＭＳ Ｐゴシック" pitchFamily="34" charset="-128"/>
              </a:rPr>
              <a:t>’</a:t>
            </a:r>
            <a:r>
              <a:rPr lang="it-IT" altLang="ja-JP" sz="2200" smtClean="0">
                <a:ea typeface="ＭＳ Ｐゴシック" pitchFamily="34" charset="-128"/>
              </a:rPr>
              <a:t>affidatario o del collocatario al processo, di cui all</a:t>
            </a:r>
            <a:r>
              <a:rPr lang="ja-JP" altLang="it-IT" sz="2200" smtClean="0">
                <a:ea typeface="ＭＳ Ｐゴシック" pitchFamily="34" charset="-128"/>
              </a:rPr>
              <a:t>’</a:t>
            </a:r>
            <a:r>
              <a:rPr lang="it-IT" altLang="ja-JP" sz="2200" smtClean="0">
                <a:ea typeface="ＭＳ Ｐゴシック" pitchFamily="34" charset="-128"/>
              </a:rPr>
              <a:t>art. 5, comma I, legge 184 del 1983, come modificata dalla Legge 173 del 2015, opera esclusivamente nell</a:t>
            </a:r>
            <a:r>
              <a:rPr lang="ja-JP" altLang="it-IT" sz="2200" smtClean="0">
                <a:ea typeface="ＭＳ Ｐゴシック" pitchFamily="34" charset="-128"/>
              </a:rPr>
              <a:t>’</a:t>
            </a:r>
            <a:r>
              <a:rPr lang="it-IT" altLang="ja-JP" sz="2200" smtClean="0">
                <a:ea typeface="ＭＳ Ｐゴシック" pitchFamily="34" charset="-128"/>
              </a:rPr>
              <a:t>ipotesi in cui il minore versi in una situazione di affidamento familiare: ne consegue che la norma non opera nel caso di affidamento del fanciullo al Comune o ai Servizi Sociali, con collocamento protettivo in ambiente comunitario e non familiare poiché in questo caso non sussiste una continuità affettiva da tutelare nei sensi di cui alla legge 173 cit.»</a:t>
            </a:r>
          </a:p>
          <a:p>
            <a:pPr marL="0" indent="0">
              <a:buFont typeface="Wingdings" pitchFamily="2" charset="2"/>
              <a:buNone/>
            </a:pPr>
            <a:endParaRPr lang="it-IT" sz="2200" smtClean="0">
              <a:ea typeface="ＭＳ Ｐゴシック" pitchFamily="34" charset="-128"/>
            </a:endParaRPr>
          </a:p>
          <a:p>
            <a:pPr marL="0" indent="0"/>
            <a:endParaRPr lang="it-IT" smtClean="0">
              <a:ea typeface="ＭＳ Ｐゴシック" pitchFamily="34" charset="-128"/>
            </a:endParaRPr>
          </a:p>
        </p:txBody>
      </p:sp>
      <p:sp>
        <p:nvSpPr>
          <p:cNvPr id="4" name="Text Box 63"/>
          <p:cNvSpPr txBox="1">
            <a:spLocks noGrp="1" noChangeArrowheads="1"/>
          </p:cNvSpPr>
          <p:nvPr>
            <p:ph type="title"/>
          </p:nvPr>
        </p:nvSpPr>
        <p:spPr>
          <a:xfrm>
            <a:off x="685800" y="839788"/>
            <a:ext cx="5829300" cy="584200"/>
          </a:xfrm>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IL DIRITTO ALLA CONTINUITÀ AFFETTIVA</a:t>
            </a:r>
            <a:b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b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NELL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AFFIDO FAMILIARE                                      </a:t>
            </a:r>
          </a:p>
        </p:txBody>
      </p:sp>
    </p:spTree>
  </p:cSld>
  <p:clrMapOvr>
    <a:masterClrMapping/>
  </p:clrMapOvr>
  <p:transition>
    <p:cover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sz="2400" smtClean="0">
                <a:ea typeface="ＭＳ Ｐゴシック" pitchFamily="34" charset="-128"/>
              </a:rPr>
              <a:t>QUESITI:</a:t>
            </a:r>
          </a:p>
          <a:p>
            <a:pPr>
              <a:buFont typeface="Wingdings" pitchFamily="2" charset="2"/>
              <a:buNone/>
            </a:pPr>
            <a:endParaRPr lang="it-IT" sz="2400" smtClean="0">
              <a:ea typeface="ＭＳ Ｐゴシック" pitchFamily="34" charset="-128"/>
            </a:endParaRPr>
          </a:p>
          <a:p>
            <a:r>
              <a:rPr lang="it-IT" sz="2400" smtClean="0">
                <a:ea typeface="ＭＳ Ｐゴシック" pitchFamily="34" charset="-128"/>
              </a:rPr>
              <a:t>L</a:t>
            </a:r>
            <a:r>
              <a:rPr lang="ja-JP" altLang="it-IT" sz="2400" smtClean="0">
                <a:ea typeface="ＭＳ Ｐゴシック" pitchFamily="34" charset="-128"/>
              </a:rPr>
              <a:t>’</a:t>
            </a:r>
            <a:r>
              <a:rPr lang="it-IT" altLang="ja-JP" sz="2400" smtClean="0">
                <a:ea typeface="ＭＳ Ｐゴシック" pitchFamily="34" charset="-128"/>
              </a:rPr>
              <a:t>articolo 2 l. 173/2015 ha davvero portata innovativa?</a:t>
            </a:r>
          </a:p>
          <a:p>
            <a:pPr>
              <a:buFont typeface="Wingdings" pitchFamily="2" charset="2"/>
              <a:buNone/>
            </a:pPr>
            <a:endParaRPr lang="it-IT" sz="2400" smtClean="0">
              <a:ea typeface="ＭＳ Ｐゴシック" pitchFamily="34" charset="-128"/>
            </a:endParaRPr>
          </a:p>
          <a:p>
            <a:pPr algn="ctr">
              <a:buFont typeface="Wingdings" pitchFamily="2" charset="2"/>
              <a:buNone/>
            </a:pPr>
            <a:endParaRPr lang="it-IT" sz="1600" smtClean="0">
              <a:ea typeface="ＭＳ Ｐゴシック" pitchFamily="34" charset="-128"/>
            </a:endParaRPr>
          </a:p>
          <a:p>
            <a:pPr algn="ctr">
              <a:buFont typeface="Wingdings" pitchFamily="2" charset="2"/>
              <a:buNone/>
            </a:pPr>
            <a:r>
              <a:rPr lang="it-IT" sz="2400" smtClean="0">
                <a:ea typeface="ＭＳ Ｐゴシック" pitchFamily="34" charset="-128"/>
              </a:rPr>
              <a:t>Art. 15, comma 2, l. ad.</a:t>
            </a:r>
          </a:p>
          <a:p>
            <a:pPr algn="ctr">
              <a:buFont typeface="Wingdings" pitchFamily="2" charset="2"/>
              <a:buNone/>
            </a:pPr>
            <a:r>
              <a:rPr lang="it-IT" sz="2400" i="1" smtClean="0">
                <a:ea typeface="ＭＳ Ｐゴシック" pitchFamily="34" charset="-128"/>
              </a:rPr>
              <a:t>ante</a:t>
            </a:r>
            <a:r>
              <a:rPr lang="it-IT" sz="2400" smtClean="0">
                <a:ea typeface="ＭＳ Ｐゴシック" pitchFamily="34" charset="-128"/>
              </a:rPr>
              <a:t> l. 173/2015</a:t>
            </a:r>
          </a:p>
          <a:p>
            <a:pPr algn="ctr">
              <a:buFont typeface="Wingdings" pitchFamily="2" charset="2"/>
              <a:buNone/>
            </a:pPr>
            <a:endParaRPr lang="it-IT" sz="1600" smtClean="0">
              <a:ea typeface="ＭＳ Ｐゴシック" pitchFamily="34" charset="-128"/>
            </a:endParaRPr>
          </a:p>
          <a:p>
            <a:pPr algn="ctr">
              <a:buFont typeface="Wingdings" pitchFamily="2" charset="2"/>
              <a:buNone/>
            </a:pPr>
            <a:r>
              <a:rPr lang="it-IT" sz="2400" smtClean="0">
                <a:ea typeface="ＭＳ Ｐゴシック" pitchFamily="34" charset="-128"/>
              </a:rPr>
              <a:t>«La dichiarazione dello stato di adottabilità del minore è adottata dal TM in camera di consiglio con sentenza, </a:t>
            </a:r>
            <a:r>
              <a:rPr lang="it-IT" sz="2400" b="1" smtClean="0">
                <a:ea typeface="ＭＳ Ｐゴシック" pitchFamily="34" charset="-128"/>
              </a:rPr>
              <a:t>sentito </a:t>
            </a:r>
            <a:r>
              <a:rPr lang="it-IT" sz="2400" smtClean="0">
                <a:ea typeface="ＭＳ Ｐゴシック" pitchFamily="34" charset="-128"/>
              </a:rPr>
              <a:t>il PM, il rappresentante dell</a:t>
            </a:r>
            <a:r>
              <a:rPr lang="ja-JP" altLang="it-IT" sz="2400" smtClean="0">
                <a:ea typeface="ＭＳ Ｐゴシック" pitchFamily="34" charset="-128"/>
              </a:rPr>
              <a:t>’</a:t>
            </a:r>
            <a:r>
              <a:rPr lang="it-IT" altLang="ja-JP" sz="2400" smtClean="0">
                <a:ea typeface="ＭＳ Ｐゴシック" pitchFamily="34" charset="-128"/>
              </a:rPr>
              <a:t>istituto o della comunità di tipo familiare presso cui il minore è collocato </a:t>
            </a:r>
            <a:r>
              <a:rPr lang="it-IT" altLang="ja-JP" sz="2400" b="1" smtClean="0">
                <a:ea typeface="ＭＳ Ｐゴシック" pitchFamily="34" charset="-128"/>
              </a:rPr>
              <a:t>o la persona cui egli è affidato</a:t>
            </a:r>
            <a:r>
              <a:rPr lang="it-IT" altLang="ja-JP" sz="2400" smtClean="0">
                <a:ea typeface="ＭＳ Ｐゴシック" pitchFamily="34" charset="-128"/>
              </a:rPr>
              <a:t>».</a:t>
            </a:r>
          </a:p>
          <a:p>
            <a:endParaRPr lang="it-IT" smtClean="0">
              <a:ea typeface="ＭＳ Ｐゴシック" pitchFamily="34" charset="-128"/>
            </a:endParaRPr>
          </a:p>
          <a:p>
            <a:endParaRPr lang="it-IT" smtClean="0">
              <a:ea typeface="ＭＳ Ｐゴシック" pitchFamily="34" charset="-128"/>
            </a:endParaRPr>
          </a:p>
        </p:txBody>
      </p:sp>
      <p:sp>
        <p:nvSpPr>
          <p:cNvPr id="4" name="AutoShape 6"/>
          <p:cNvSpPr>
            <a:spLocks noChangeArrowheads="1"/>
          </p:cNvSpPr>
          <p:nvPr/>
        </p:nvSpPr>
        <p:spPr bwMode="auto">
          <a:xfrm>
            <a:off x="3276600" y="3924300"/>
            <a:ext cx="657225" cy="287338"/>
          </a:xfrm>
          <a:prstGeom prst="downArrow">
            <a:avLst>
              <a:gd name="adj1" fmla="val 50000"/>
              <a:gd name="adj2" fmla="val 25000"/>
            </a:avLst>
          </a:prstGeom>
          <a:solidFill>
            <a:schemeClr val="accent1">
              <a:lumMod val="75000"/>
            </a:schemeClr>
          </a:solidFill>
          <a:ln w="12700">
            <a:solidFill>
              <a:schemeClr val="tx1">
                <a:lumMod val="85000"/>
                <a:lumOff val="15000"/>
              </a:schemeClr>
            </a:solidFill>
            <a:miter lim="800000"/>
            <a:headEnd/>
            <a:tailEnd/>
          </a:ln>
          <a:effectLst/>
        </p:spPr>
        <p:txBody>
          <a:bodyPr wrap="none" anchor="ct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defRPr/>
            </a:pPr>
            <a:endParaRPr lang="it-IT" altLang="it-IT" sz="1800">
              <a:ea typeface="+mn-ea"/>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endParaRPr lang="it-IT" sz="3600" smtClean="0">
              <a:ea typeface="ＭＳ Ｐゴシック" pitchFamily="34" charset="-128"/>
            </a:endParaRPr>
          </a:p>
          <a:p>
            <a:pPr marL="0" indent="0"/>
            <a:r>
              <a:rPr lang="it-IT" sz="3600" smtClean="0">
                <a:ea typeface="ＭＳ Ｐゴシック" pitchFamily="34" charset="-128"/>
              </a:rPr>
              <a:t>Gli affidatari sono parti nel procedimento di adottabilità?</a:t>
            </a:r>
          </a:p>
          <a:p>
            <a:pPr marL="0" indent="0">
              <a:buFont typeface="Wingdings" pitchFamily="2" charset="2"/>
              <a:buNone/>
            </a:pPr>
            <a:endParaRPr lang="it-IT" sz="3600" smtClean="0">
              <a:ea typeface="ＭＳ Ｐゴシック" pitchFamily="34" charset="-128"/>
            </a:endParaRP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buFont typeface="Wingdings" pitchFamily="2" charset="2"/>
              <a:buNone/>
            </a:pPr>
            <a:r>
              <a:rPr lang="it-IT" smtClean="0">
                <a:ea typeface="ＭＳ Ｐゴシック" pitchFamily="34" charset="-128"/>
              </a:rPr>
              <a:t>Corte d</a:t>
            </a:r>
            <a:r>
              <a:rPr lang="ja-JP" altLang="it-IT" smtClean="0">
                <a:ea typeface="ＭＳ Ｐゴシック" pitchFamily="34" charset="-128"/>
              </a:rPr>
              <a:t>’</a:t>
            </a:r>
            <a:r>
              <a:rPr lang="it-IT" altLang="ja-JP" smtClean="0">
                <a:ea typeface="ＭＳ Ｐゴシック" pitchFamily="34" charset="-128"/>
              </a:rPr>
              <a:t>Appello di Milano, sentenza del 19 luglio 2016, n. 32</a:t>
            </a:r>
          </a:p>
          <a:p>
            <a:pPr marL="0" indent="0">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a:p>
            <a:pPr marL="0" indent="0">
              <a:buFont typeface="Wingdings" pitchFamily="2" charset="2"/>
              <a:buNone/>
            </a:pPr>
            <a:r>
              <a:rPr lang="it-IT" smtClean="0">
                <a:ea typeface="ＭＳ Ｐゴシック" pitchFamily="34" charset="-128"/>
              </a:rPr>
              <a:t>Gli affidatari non sono parti del procedimento perché:</a:t>
            </a:r>
          </a:p>
          <a:p>
            <a:pPr marL="0" indent="0">
              <a:buFont typeface="Wingdings" pitchFamily="2" charset="2"/>
              <a:buNone/>
            </a:pPr>
            <a:endParaRPr lang="it-IT" smtClean="0">
              <a:ea typeface="ＭＳ Ｐゴシック" pitchFamily="34" charset="-128"/>
            </a:endParaRPr>
          </a:p>
          <a:p>
            <a:pPr marL="0" indent="0"/>
            <a:r>
              <a:rPr lang="it-IT" smtClean="0">
                <a:ea typeface="ＭＳ Ｐゴシック" pitchFamily="34" charset="-128"/>
              </a:rPr>
              <a:t>Non sono citati tra i soggetti che devono essere avvertiti dell</a:t>
            </a:r>
            <a:r>
              <a:rPr lang="ja-JP" altLang="it-IT" smtClean="0">
                <a:ea typeface="ＭＳ Ｐゴシック" pitchFamily="34" charset="-128"/>
              </a:rPr>
              <a:t>’</a:t>
            </a:r>
            <a:r>
              <a:rPr lang="it-IT" altLang="ja-JP" smtClean="0">
                <a:ea typeface="ＭＳ Ｐゴシック" pitchFamily="34" charset="-128"/>
              </a:rPr>
              <a:t>apertura del procedimento (art. 10, comma 2, l. ad.);</a:t>
            </a:r>
          </a:p>
          <a:p>
            <a:pPr marL="0" indent="0"/>
            <a:endParaRPr lang="it-IT" smtClean="0">
              <a:ea typeface="ＭＳ Ｐゴシック" pitchFamily="34" charset="-128"/>
            </a:endParaRP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
        <p:nvSpPr>
          <p:cNvPr id="4" name="AutoShape 6"/>
          <p:cNvSpPr>
            <a:spLocks noChangeArrowheads="1"/>
          </p:cNvSpPr>
          <p:nvPr/>
        </p:nvSpPr>
        <p:spPr bwMode="auto">
          <a:xfrm>
            <a:off x="3271838" y="3636963"/>
            <a:ext cx="657225" cy="287337"/>
          </a:xfrm>
          <a:prstGeom prst="downArrow">
            <a:avLst>
              <a:gd name="adj1" fmla="val 50000"/>
              <a:gd name="adj2" fmla="val 25000"/>
            </a:avLst>
          </a:prstGeom>
          <a:solidFill>
            <a:schemeClr val="accent1">
              <a:lumMod val="75000"/>
            </a:schemeClr>
          </a:solidFill>
          <a:ln w="12700">
            <a:solidFill>
              <a:schemeClr val="tx1">
                <a:lumMod val="85000"/>
                <a:lumOff val="15000"/>
              </a:schemeClr>
            </a:solidFill>
            <a:miter lim="800000"/>
            <a:headEnd/>
            <a:tailEnd/>
          </a:ln>
          <a:effectLst/>
        </p:spPr>
        <p:txBody>
          <a:bodyPr wrap="none" anchor="ct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spcBef>
                <a:spcPct val="0"/>
              </a:spcBef>
              <a:buClrTx/>
              <a:buSzTx/>
              <a:buFontTx/>
              <a:buNone/>
              <a:defRPr/>
            </a:pPr>
            <a:endParaRPr lang="it-IT" altLang="it-IT" sz="1800">
              <a:ea typeface="+mn-ea"/>
            </a:endParaRPr>
          </a:p>
        </p:txBody>
      </p:sp>
    </p:spTree>
  </p:cSld>
  <p:clrMapOvr>
    <a:masterClrMapping/>
  </p:clrMapOvr>
  <p:transition>
    <p:cover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800" y="1979613"/>
            <a:ext cx="5829300" cy="6040437"/>
          </a:xfrm>
        </p:spPr>
        <p:txBody>
          <a:bodyPr/>
          <a:lstStyle/>
          <a:p>
            <a:pPr marL="0" indent="0">
              <a:buFont typeface="Wingdings" pitchFamily="2" charset="2"/>
              <a:buNone/>
            </a:pPr>
            <a:endParaRPr lang="it-IT" sz="1200" smtClean="0">
              <a:ea typeface="ＭＳ Ｐゴシック" pitchFamily="34" charset="-128"/>
            </a:endParaRPr>
          </a:p>
          <a:p>
            <a:pPr marL="0" indent="0"/>
            <a:r>
              <a:rPr lang="it-IT" smtClean="0">
                <a:ea typeface="ＭＳ Ｐゴシック" pitchFamily="34" charset="-128"/>
              </a:rPr>
              <a:t>Non sono ricompresi tra i soggetti ai quali deve essere notificata la sentenza che pronuncia sullo stato di adottabilità (art. 15 l. ad.) con la conseguenza che non sarebbe esteso loro il termine breve per l</a:t>
            </a:r>
            <a:r>
              <a:rPr lang="ja-JP" altLang="it-IT" smtClean="0">
                <a:ea typeface="ＭＳ Ｐゴシック" pitchFamily="34" charset="-128"/>
              </a:rPr>
              <a:t>’</a:t>
            </a:r>
            <a:r>
              <a:rPr lang="it-IT" altLang="ja-JP" smtClean="0">
                <a:ea typeface="ＭＳ Ｐゴシック" pitchFamily="34" charset="-128"/>
              </a:rPr>
              <a:t>impugnazione;</a:t>
            </a:r>
          </a:p>
          <a:p>
            <a:pPr marL="0" indent="0">
              <a:buFont typeface="Wingdings" pitchFamily="2" charset="2"/>
              <a:buNone/>
            </a:pPr>
            <a:endParaRPr lang="it-IT" smtClean="0">
              <a:ea typeface="ＭＳ Ｐゴシック" pitchFamily="34" charset="-128"/>
            </a:endParaRPr>
          </a:p>
          <a:p>
            <a:pPr marL="0" indent="0"/>
            <a:r>
              <a:rPr lang="it-IT" smtClean="0">
                <a:ea typeface="ＭＳ Ｐゴシック" pitchFamily="34" charset="-128"/>
              </a:rPr>
              <a:t>Diversamente non sarebbe stato necessario dare atto della facoltà degli affidatari di presentare memorie scritte</a:t>
            </a:r>
          </a:p>
          <a:p>
            <a:pPr marL="0" indent="0"/>
            <a:endParaRPr lang="it-IT" smtClean="0">
              <a:ea typeface="ＭＳ Ｐゴシック" pitchFamily="34" charset="-128"/>
            </a:endParaRPr>
          </a:p>
          <a:p>
            <a:pPr marL="0" indent="0" algn="ctr">
              <a:buFont typeface="Wingdings" pitchFamily="2" charset="2"/>
              <a:buNone/>
            </a:pPr>
            <a:endParaRPr lang="it-IT" smtClean="0">
              <a:ea typeface="ＭＳ Ｐゴシック" pitchFamily="34" charset="-128"/>
            </a:endParaRPr>
          </a:p>
          <a:p>
            <a:pPr marL="0" indent="0">
              <a:buFont typeface="Wingdings" pitchFamily="2" charset="2"/>
              <a:buNone/>
            </a:pPr>
            <a:endParaRPr lang="it-IT" smtClean="0">
              <a:ea typeface="ＭＳ Ｐゴシック" pitchFamily="34" charset="-128"/>
            </a:endParaRPr>
          </a:p>
        </p:txBody>
      </p:sp>
      <p:sp>
        <p:nvSpPr>
          <p:cNvPr id="7" name="Text Box 63"/>
          <p:cNvSpPr txBox="1">
            <a:spLocks noGrp="1" noChangeArrowheads="1"/>
          </p:cNvSpPr>
          <p:nvPr>
            <p:ph type="title"/>
          </p:nvPr>
        </p:nvSpPr>
        <p:spPr>
          <a:extLst/>
        </p:spPr>
        <p:txBody>
          <a:bodyPr>
            <a:spAutoFit/>
          </a:bodyPr>
          <a:lstStyle/>
          <a:p>
            <a:pPr algn="ctr" eaLnBrk="1" hangingPunct="1">
              <a:spcBef>
                <a:spcPct val="50000"/>
              </a:spcBef>
            </a:pP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L</a:t>
            </a:r>
            <a:r>
              <a:rPr lang="it-IT" alt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t>
            </a:r>
            <a:r>
              <a:rPr lang="it-IT" sz="1600" b="1" smtClean="0">
                <a:solidFill>
                  <a:schemeClr val="accent1"/>
                </a:solidFill>
                <a:effectLst>
                  <a:outerShdw blurRad="38100" dist="38100" dir="2700000" algn="tl">
                    <a:srgbClr val="000000"/>
                  </a:outerShdw>
                </a:effectLst>
                <a:latin typeface="Arial" pitchFamily="34" charset="0"/>
                <a:ea typeface="ＭＳ Ｐゴシック" pitchFamily="34" charset="-128"/>
              </a:rPr>
              <a:t>AVVOCATO DELLA FAMIGLIA AFFIDATARIA</a:t>
            </a:r>
          </a:p>
        </p:txBody>
      </p:sp>
    </p:spTree>
  </p:cSld>
  <p:clrMapOvr>
    <a:masterClrMapping/>
  </p:clrMapOvr>
  <p:transition>
    <p:cover dir="rd"/>
  </p:transition>
  <p:timing>
    <p:tnLst>
      <p:par>
        <p:cTn id="1" dur="indefinite" restart="never" nodeType="tmRoot"/>
      </p:par>
    </p:tnLst>
  </p:timing>
</p:sld>
</file>

<file path=ppt/theme/theme1.xml><?xml version="1.0" encoding="utf-8"?>
<a:theme xmlns:a="http://schemas.openxmlformats.org/drawingml/2006/main" name="Strati">
  <a:themeElements>
    <a:clrScheme name="Strati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Strati">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ati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Strati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Strati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Strati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Strati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Strati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Strati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Strati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Strati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Strati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Layers</Template>
  <TotalTime>2370</TotalTime>
  <Words>2105</Words>
  <Application>Microsoft Macintosh PowerPoint</Application>
  <PresentationFormat>Presentazione su schermo (4:3)</PresentationFormat>
  <Paragraphs>212</Paragraphs>
  <Slides>33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33</vt:i4>
      </vt:variant>
    </vt:vector>
  </HeadingPairs>
  <TitlesOfParts>
    <vt:vector size="39" baseType="lpstr">
      <vt:lpstr>Arial</vt:lpstr>
      <vt:lpstr>ＭＳ Ｐゴシック</vt:lpstr>
      <vt:lpstr>Times New Roman</vt:lpstr>
      <vt:lpstr>Wingdings</vt:lpstr>
      <vt:lpstr>Calibri</vt:lpstr>
      <vt:lpstr>Strati</vt:lpstr>
      <vt:lpstr>L’AVVOCATO DELLA FAMIGLIA AFFIDATARIA</vt:lpstr>
      <vt:lpstr>L’AVVOCATO DELLA FAMIGLIA AFFIDATARIA</vt:lpstr>
      <vt:lpstr>L’AVVOCATO DELLA FAMIGLIA AFFIDATARIA</vt:lpstr>
      <vt:lpstr>L’AVVOCATO DELLA FAMIGLIA AFFIDATARIA</vt:lpstr>
      <vt:lpstr>IL DIRITTO ALLA CONTINUITÀ AFFETTIVA NELL’AFFIDO FAMILIARE                                      </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L’AVVOCATO DELLA FAMIGLIA AFFIDATARIA</vt:lpstr>
      <vt:lpstr>IL DIRITTO ALLA CONTINUITÀ AFFETTIVA NELL’AFFIDO FAMILIARE                                      </vt:lpstr>
      <vt:lpstr>L’AVVOCATO DELLA FAMIGLIA AFFIDATARIA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NoteBook</cp:lastModifiedBy>
  <cp:revision>188</cp:revision>
  <cp:lastPrinted>2017-01-16T17:05:00Z</cp:lastPrinted>
  <dcterms:created xsi:type="dcterms:W3CDTF">2005-03-20T11:07:16Z</dcterms:created>
  <dcterms:modified xsi:type="dcterms:W3CDTF">2017-02-03T15:41:16Z</dcterms:modified>
</cp:coreProperties>
</file>